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4"/>
  </p:sldMasterIdLst>
  <p:notesMasterIdLst>
    <p:notesMasterId r:id="rId28"/>
  </p:notesMasterIdLst>
  <p:handoutMasterIdLst>
    <p:handoutMasterId r:id="rId29"/>
  </p:handoutMasterIdLst>
  <p:sldIdLst>
    <p:sldId id="256" r:id="rId5"/>
    <p:sldId id="276" r:id="rId6"/>
    <p:sldId id="262" r:id="rId7"/>
    <p:sldId id="272" r:id="rId8"/>
    <p:sldId id="260" r:id="rId9"/>
    <p:sldId id="263" r:id="rId10"/>
    <p:sldId id="259" r:id="rId11"/>
    <p:sldId id="258" r:id="rId12"/>
    <p:sldId id="265" r:id="rId13"/>
    <p:sldId id="264" r:id="rId14"/>
    <p:sldId id="271" r:id="rId15"/>
    <p:sldId id="266" r:id="rId16"/>
    <p:sldId id="267" r:id="rId17"/>
    <p:sldId id="268" r:id="rId18"/>
    <p:sldId id="269" r:id="rId19"/>
    <p:sldId id="270" r:id="rId20"/>
    <p:sldId id="275" r:id="rId21"/>
    <p:sldId id="273" r:id="rId22"/>
    <p:sldId id="274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10E4221-6F06-64E5-5214-772388C857B5}" name="Elizabeth Feldbruegge (ALLEGIS GROUP HOLDINGS INC)" initials="EF(GHI" userId="S::v-felizabeth@microsoft.com::ba5aea11-28e4-484d-8e49-c15efb1bd2e9" providerId="AD"/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792B1A-4361-0A3A-CCAC-EE7BAC9DFDF7}" v="24" dt="2026-07-15T10:56:28.312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80" autoAdjust="0"/>
    <p:restoredTop sz="79462"/>
  </p:normalViewPr>
  <p:slideViewPr>
    <p:cSldViewPr snapToGrid="0">
      <p:cViewPr varScale="1">
        <p:scale>
          <a:sx n="83" d="100"/>
          <a:sy n="83" d="100"/>
        </p:scale>
        <p:origin x="20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rman, Jed" userId="S::jed.forman@lmu.edu::adec421a-f87d-4b0c-a775-b0646ccacd32" providerId="AD" clId="Web-{AA792B1A-4361-0A3A-CCAC-EE7BAC9DFDF7}"/>
    <pc:docChg chg="modSld">
      <pc:chgData name="Forman, Jed" userId="S::jed.forman@lmu.edu::adec421a-f87d-4b0c-a775-b0646ccacd32" providerId="AD" clId="Web-{AA792B1A-4361-0A3A-CCAC-EE7BAC9DFDF7}" dt="2026-07-15T10:56:23.108" v="10" actId="20577"/>
      <pc:docMkLst>
        <pc:docMk/>
      </pc:docMkLst>
      <pc:sldChg chg="modSp">
        <pc:chgData name="Forman, Jed" userId="S::jed.forman@lmu.edu::adec421a-f87d-4b0c-a775-b0646ccacd32" providerId="AD" clId="Web-{AA792B1A-4361-0A3A-CCAC-EE7BAC9DFDF7}" dt="2026-07-15T10:56:23.108" v="10" actId="20577"/>
        <pc:sldMkLst>
          <pc:docMk/>
          <pc:sldMk cId="1640367824" sldId="262"/>
        </pc:sldMkLst>
        <pc:spChg chg="mod">
          <ac:chgData name="Forman, Jed" userId="S::jed.forman@lmu.edu::adec421a-f87d-4b0c-a775-b0646ccacd32" providerId="AD" clId="Web-{AA792B1A-4361-0A3A-CCAC-EE7BAC9DFDF7}" dt="2026-07-15T10:56:23.108" v="10" actId="20577"/>
          <ac:spMkLst>
            <pc:docMk/>
            <pc:sldMk cId="1640367824" sldId="262"/>
            <ac:spMk id="7" creationId="{CBB93AF3-2883-36E1-3E9B-E1D42CB6EE5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Nagarjuna R = Reflexive, and Transitive S4 </a:t>
            </a:r>
          </a:p>
          <a:p>
            <a:r>
              <a:rPr lang="en-US" dirty="0" err="1"/>
              <a:t>Mallisena</a:t>
            </a:r>
            <a:r>
              <a:rPr lang="en-US" dirty="0"/>
              <a:t> R = reflexive, </a:t>
            </a:r>
            <a:r>
              <a:rPr lang="en-US" dirty="0" err="1"/>
              <a:t>symetric</a:t>
            </a:r>
            <a:r>
              <a:rPr lang="en-US" dirty="0"/>
              <a:t>, transitive, S5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35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35674-CE11-5B45-5DA5-DB0E6594C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FCA6C-1060-3716-6A91-95F6827D9D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AB2005-C2DA-C3B7-A1BB-BD6C832D07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Nagarjuna is S4 from perspective of base</a:t>
            </a:r>
          </a:p>
          <a:p>
            <a:r>
              <a:rPr lang="en-US" dirty="0"/>
              <a:t>	If we want to say nothing is necessary, we have to include implication by Diego’s theorem and get Reiger-</a:t>
            </a:r>
            <a:r>
              <a:rPr lang="en-US" dirty="0" err="1"/>
              <a:t>Nishisimura</a:t>
            </a:r>
            <a:endParaRPr lang="en-US" dirty="0"/>
          </a:p>
          <a:p>
            <a:r>
              <a:rPr lang="en-US" dirty="0"/>
              <a:t>		Denial of DNE some read double negation as conventional, discourse is consistent</a:t>
            </a:r>
          </a:p>
          <a:p>
            <a:r>
              <a:rPr lang="en-US" dirty="0"/>
              <a:t>		Wangchuk Dorje on implication</a:t>
            </a:r>
          </a:p>
          <a:p>
            <a:r>
              <a:rPr lang="en-US" dirty="0" err="1"/>
              <a:t>Mallisena</a:t>
            </a:r>
            <a:r>
              <a:rPr lang="en-US" dirty="0"/>
              <a:t> is S5 from everywhere</a:t>
            </a:r>
          </a:p>
          <a:p>
            <a:r>
              <a:rPr lang="en-US" dirty="0"/>
              <a:t>	if we trade not necessary to possible, we get all of them</a:t>
            </a:r>
          </a:p>
          <a:p>
            <a:r>
              <a:rPr lang="en-US" dirty="0"/>
              <a:t>	</a:t>
            </a:r>
            <a:r>
              <a:rPr lang="en-US" dirty="0" err="1"/>
              <a:t>beause</a:t>
            </a:r>
            <a:r>
              <a:rPr lang="en-US" dirty="0"/>
              <a:t> S5, we get all of them at each point (check, not quick true, but </a:t>
            </a:r>
            <a:r>
              <a:rPr lang="en-US"/>
              <a:t>too tired now)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BBABD2-5BCF-83BA-D457-9C432B071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7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AC558-C951-47D7-26DD-366FDC861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CC461F-372B-8AE9-E98F-DF2EF5E864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A482A-A9BF-667A-5B26-EB81B02216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Nagarjuna is S4 from perspective of base</a:t>
            </a:r>
          </a:p>
          <a:p>
            <a:r>
              <a:rPr lang="en-US" dirty="0"/>
              <a:t>	If we want to say nothing is necessary, we have to include implication by Diego’s theorem and get Reiger-</a:t>
            </a:r>
            <a:r>
              <a:rPr lang="en-US" dirty="0" err="1"/>
              <a:t>Nishisimura</a:t>
            </a:r>
            <a:endParaRPr lang="en-US" dirty="0"/>
          </a:p>
          <a:p>
            <a:r>
              <a:rPr lang="en-US" dirty="0"/>
              <a:t>		Denial of DNE some read double negation as conventional, discourse is consistent</a:t>
            </a:r>
          </a:p>
          <a:p>
            <a:r>
              <a:rPr lang="en-US" dirty="0"/>
              <a:t>		Wangchuk Dorje on implication</a:t>
            </a:r>
          </a:p>
          <a:p>
            <a:r>
              <a:rPr lang="en-US" dirty="0" err="1"/>
              <a:t>Mallisena</a:t>
            </a:r>
            <a:r>
              <a:rPr lang="en-US" dirty="0"/>
              <a:t> is S5 from everywhere</a:t>
            </a:r>
          </a:p>
          <a:p>
            <a:r>
              <a:rPr lang="en-US" dirty="0"/>
              <a:t>	if we trade not necessary to possible, we get all of them</a:t>
            </a:r>
          </a:p>
          <a:p>
            <a:r>
              <a:rPr lang="en-US" dirty="0"/>
              <a:t>	</a:t>
            </a:r>
            <a:r>
              <a:rPr lang="en-US" dirty="0" err="1"/>
              <a:t>beause</a:t>
            </a:r>
            <a:r>
              <a:rPr lang="en-US" dirty="0"/>
              <a:t> S5, we get all of them at each point (check, not quick true, but too tired now)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F749B-C518-D4F5-C2DF-BC20C33778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987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Nagarjuna is S4 from perspective of base</a:t>
            </a:r>
          </a:p>
          <a:p>
            <a:r>
              <a:rPr lang="en-US" dirty="0"/>
              <a:t>	If we want to say nothing is necessary, we have to include implication by Diego’s theorem and get Reiger-</a:t>
            </a:r>
            <a:r>
              <a:rPr lang="en-US" dirty="0" err="1"/>
              <a:t>Nishisimura</a:t>
            </a:r>
            <a:endParaRPr lang="en-US" dirty="0"/>
          </a:p>
          <a:p>
            <a:r>
              <a:rPr lang="en-US" dirty="0"/>
              <a:t>		Denial of DNE some read double negation as conventional, discourse is consistent</a:t>
            </a:r>
          </a:p>
          <a:p>
            <a:r>
              <a:rPr lang="en-US" dirty="0"/>
              <a:t>		Wangchuk Dorje on implication</a:t>
            </a:r>
          </a:p>
          <a:p>
            <a:r>
              <a:rPr lang="en-US" dirty="0" err="1"/>
              <a:t>Mallisena</a:t>
            </a:r>
            <a:r>
              <a:rPr lang="en-US" dirty="0"/>
              <a:t> is S5 from everywhere</a:t>
            </a:r>
          </a:p>
          <a:p>
            <a:r>
              <a:rPr lang="en-US" dirty="0"/>
              <a:t>	if we trade not necessary to possible, we get all of them</a:t>
            </a:r>
          </a:p>
          <a:p>
            <a:r>
              <a:rPr lang="en-US" dirty="0"/>
              <a:t>	</a:t>
            </a:r>
            <a:r>
              <a:rPr lang="en-US" dirty="0" err="1"/>
              <a:t>beause</a:t>
            </a:r>
            <a:r>
              <a:rPr lang="en-US" dirty="0"/>
              <a:t> S5, we get all of them at each point (check, not quick true, but </a:t>
            </a:r>
            <a:r>
              <a:rPr lang="en-US"/>
              <a:t>too tired now)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040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383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Nagarjuna is S4 from perspective of base</a:t>
            </a:r>
          </a:p>
          <a:p>
            <a:r>
              <a:rPr lang="en-US" dirty="0"/>
              <a:t>	If we want to say nothing is necessary, we have to include implication by Diego’s theorem and get Reiger-</a:t>
            </a:r>
            <a:r>
              <a:rPr lang="en-US" dirty="0" err="1"/>
              <a:t>Nishisimura</a:t>
            </a:r>
            <a:endParaRPr lang="en-US" dirty="0"/>
          </a:p>
          <a:p>
            <a:r>
              <a:rPr lang="en-US" dirty="0"/>
              <a:t>		Denial of DNE some read double negation as conventional, discourse is consistent</a:t>
            </a:r>
          </a:p>
          <a:p>
            <a:r>
              <a:rPr lang="en-US" dirty="0"/>
              <a:t>		Wangchuk Dorje on implication</a:t>
            </a:r>
          </a:p>
          <a:p>
            <a:r>
              <a:rPr lang="en-US" dirty="0" err="1"/>
              <a:t>Mallisena</a:t>
            </a:r>
            <a:r>
              <a:rPr lang="en-US" dirty="0"/>
              <a:t> is S5 from everywhere</a:t>
            </a:r>
          </a:p>
          <a:p>
            <a:r>
              <a:rPr lang="en-US" dirty="0"/>
              <a:t>	if we trade not necessary to possible, we get all of them</a:t>
            </a:r>
          </a:p>
          <a:p>
            <a:r>
              <a:rPr lang="en-US" dirty="0"/>
              <a:t>	</a:t>
            </a:r>
            <a:r>
              <a:rPr lang="en-US" dirty="0" err="1"/>
              <a:t>beause</a:t>
            </a:r>
            <a:r>
              <a:rPr lang="en-US" dirty="0"/>
              <a:t> S5, we get all of them at each point (check, not quick true, but too tired now)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076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see </a:t>
            </a:r>
            <a:r>
              <a:rPr lang="en-US" dirty="0" err="1"/>
              <a:t>artha</a:t>
            </a:r>
            <a:r>
              <a:rPr lang="en-US" dirty="0"/>
              <a:t> versus dharma. The dharma is dual but the object is singular. That creates the </a:t>
            </a:r>
            <a:r>
              <a:rPr lang="en-US" dirty="0" err="1"/>
              <a:t>unayabilty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68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018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BA783-C7C0-896E-5942-0665FD5E7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6511C7-BD63-617E-B42A-B117009BA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2879AC-AE7D-9DC9-9F0E-6714CBEBD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49D20-2980-CAEA-B378-53F868F1A2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530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Nagarjuna is S4 from perspective of base</a:t>
            </a:r>
          </a:p>
          <a:p>
            <a:r>
              <a:rPr lang="en-US" dirty="0"/>
              <a:t>	If we want to say nothing is necessary, we have to include implication by Diego’s theorem and get Reiger-</a:t>
            </a:r>
            <a:r>
              <a:rPr lang="en-US" dirty="0" err="1"/>
              <a:t>Nishisimura</a:t>
            </a:r>
            <a:endParaRPr lang="en-US" dirty="0"/>
          </a:p>
          <a:p>
            <a:r>
              <a:rPr lang="en-US" dirty="0"/>
              <a:t>		Denial of DNE some read double negation as conventional, discourse is consistent</a:t>
            </a:r>
          </a:p>
          <a:p>
            <a:r>
              <a:rPr lang="en-US" dirty="0"/>
              <a:t>		Wangchuk Dorje on implication</a:t>
            </a:r>
          </a:p>
          <a:p>
            <a:r>
              <a:rPr lang="en-US" dirty="0" err="1"/>
              <a:t>Mallisena</a:t>
            </a:r>
            <a:r>
              <a:rPr lang="en-US" dirty="0"/>
              <a:t> is S5 from everywhere</a:t>
            </a:r>
          </a:p>
          <a:p>
            <a:r>
              <a:rPr lang="en-US" dirty="0"/>
              <a:t>	if we trade not necessary to possible, we get all of them</a:t>
            </a:r>
          </a:p>
          <a:p>
            <a:r>
              <a:rPr lang="en-US" dirty="0"/>
              <a:t>	</a:t>
            </a:r>
            <a:r>
              <a:rPr lang="en-US" dirty="0" err="1"/>
              <a:t>beause</a:t>
            </a:r>
            <a:r>
              <a:rPr lang="en-US" dirty="0"/>
              <a:t> S5, we get all of them at each point (check, not quick true, but </a:t>
            </a:r>
            <a:r>
              <a:rPr lang="en-US"/>
              <a:t>too tired now)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72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Nagarjuna is S4 from perspective of base</a:t>
            </a:r>
          </a:p>
          <a:p>
            <a:r>
              <a:rPr lang="en-US" dirty="0"/>
              <a:t>	If we want to say nothing is necessary, we have to include implication by Diego’s theorem and get Reiger-</a:t>
            </a:r>
            <a:r>
              <a:rPr lang="en-US" dirty="0" err="1"/>
              <a:t>Nishisimura</a:t>
            </a:r>
            <a:endParaRPr lang="en-US" dirty="0"/>
          </a:p>
          <a:p>
            <a:r>
              <a:rPr lang="en-US" dirty="0"/>
              <a:t>		Denial of DNE some read double negation as conventional, discourse is consistent</a:t>
            </a:r>
          </a:p>
          <a:p>
            <a:r>
              <a:rPr lang="en-US" dirty="0"/>
              <a:t>		Wangchuk Dorje on implication</a:t>
            </a:r>
          </a:p>
          <a:p>
            <a:r>
              <a:rPr lang="en-US" dirty="0" err="1"/>
              <a:t>Mallisena</a:t>
            </a:r>
            <a:r>
              <a:rPr lang="en-US" dirty="0"/>
              <a:t> is S5 from everywhere</a:t>
            </a:r>
          </a:p>
          <a:p>
            <a:r>
              <a:rPr lang="en-US" dirty="0"/>
              <a:t>	if we trade not necessary to possible, we get all of them</a:t>
            </a:r>
          </a:p>
          <a:p>
            <a:r>
              <a:rPr lang="en-US" dirty="0"/>
              <a:t>	</a:t>
            </a:r>
            <a:r>
              <a:rPr lang="en-US" dirty="0" err="1"/>
              <a:t>beause</a:t>
            </a:r>
            <a:r>
              <a:rPr lang="en-US" dirty="0"/>
              <a:t> S5, we get all of them at each point (check, not quick true, but too tired now)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070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1944F5-72DB-5388-391B-5DC34BAD29A9}"/>
              </a:ext>
            </a:extLst>
          </p:cNvPr>
          <p:cNvSpPr/>
          <p:nvPr/>
        </p:nvSpPr>
        <p:spPr>
          <a:xfrm>
            <a:off x="1121981" y="874987"/>
            <a:ext cx="6584950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1A7C733-6185-B286-B0DA-134F6D3AB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245" y="1362457"/>
            <a:ext cx="5879592" cy="3209544"/>
          </a:xfrm>
        </p:spPr>
        <p:txBody>
          <a:bodyPr>
            <a:normAutofit/>
          </a:bodyPr>
          <a:lstStyle>
            <a:lvl1pPr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C53952BB-0BC0-A2D9-8CC5-18F5090C1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5246" y="4731232"/>
            <a:ext cx="5879592" cy="96012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55758" y="886968"/>
            <a:ext cx="3197543" cy="508406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E6AD98-B65B-93FA-EC0E-E737696918E7}"/>
              </a:ext>
            </a:extLst>
          </p:cNvPr>
          <p:cNvSpPr/>
          <p:nvPr userDrawn="1"/>
        </p:nvSpPr>
        <p:spPr>
          <a:xfrm>
            <a:off x="7845134" y="874986"/>
            <a:ext cx="3218791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B055-E356-D9DC-D968-F4B6E02320D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C1376F-CBCD-234F-6AE2-E91A91B361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8274BBA-97D2-571C-2F9E-05ACFE0301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313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383" y="841248"/>
            <a:ext cx="8931403" cy="1380744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9383" y="2333860"/>
            <a:ext cx="8931403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685800" indent="-4572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227F-7A38-4FCC-BBE5-462C6ABA0D7C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A7576B-FC6F-F402-D320-23CD0747AB61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459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6940" y="829577"/>
            <a:ext cx="6199461" cy="169399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9C05904-FD8A-9AED-FEBF-07D02323D6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9376" y="366631"/>
            <a:ext cx="4250069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1" r="-47809"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96940" y="2637762"/>
            <a:ext cx="6199461" cy="341109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F087BA-BF9C-B6FF-3993-B14EFC993249}"/>
              </a:ext>
            </a:extLst>
          </p:cNvPr>
          <p:cNvSpPr/>
          <p:nvPr userDrawn="1"/>
        </p:nvSpPr>
        <p:spPr>
          <a:xfrm>
            <a:off x="4765158" y="351065"/>
            <a:ext cx="7084090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05EF98-C9B4-FDE5-FF49-3AC91EBF7C80}"/>
              </a:ext>
            </a:extLst>
          </p:cNvPr>
          <p:cNvSpPr/>
          <p:nvPr userDrawn="1"/>
        </p:nvSpPr>
        <p:spPr>
          <a:xfrm>
            <a:off x="334788" y="353022"/>
            <a:ext cx="4279392" cy="61539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55E63F-831B-1E75-A3D2-7916C30870F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6642A-4BF1-3042-3D1E-3F9A6461A02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ACA4F36-7122-9562-2451-1594B9399AF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962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5872" y="2130552"/>
            <a:ext cx="6620256" cy="1069848"/>
          </a:xfrm>
        </p:spPr>
        <p:txBody>
          <a:bodyPr anchor="b" anchorCtr="0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64280" y="3337560"/>
            <a:ext cx="4663440" cy="1645920"/>
          </a:xfrm>
        </p:spPr>
        <p:txBody>
          <a:bodyPr/>
          <a:lstStyle>
            <a:lvl1pPr marL="0" indent="0" algn="ctr">
              <a:buNone/>
              <a:defRPr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85800" indent="0" algn="ctr">
              <a:buNone/>
              <a:defRPr/>
            </a:lvl4pPr>
            <a:lvl5pPr marL="9144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640D-701E-4505-B3CF-EF9407231E3A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13DBF3-4834-1A3D-F4D5-6A81E4273385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58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2258568"/>
            <a:ext cx="3493008" cy="346557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465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58915-0BD2-4619-96F8-2000A958401A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955F4A-423A-5B89-7048-7BF27C7621C6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771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82" y="1537853"/>
            <a:ext cx="3922776" cy="4087368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43475" y="1538288"/>
            <a:ext cx="6404229" cy="408736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97C48-2090-4C6A-8BA6-AD652515C489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ADE99A-A1BB-22F1-AAC4-B9657638A2B1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719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832104"/>
            <a:ext cx="3493008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0" y="832104"/>
            <a:ext cx="6775704" cy="493776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18EB-E5A2-46FD-AE56-36A2660D9755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DAA8DC-86CE-2734-E308-CBA3FA9B61FB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472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832104"/>
            <a:ext cx="2834640" cy="512064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7638" y="832104"/>
            <a:ext cx="7362634" cy="5513832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F173-72DA-43D0-80E2-6EBC494B1FEF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615947-AD9C-F5FA-B88C-990D02D3AF2A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414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72" y="615287"/>
            <a:ext cx="10963656" cy="64008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4172" y="1255367"/>
            <a:ext cx="10963656" cy="4946904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615947-AD9C-F5FA-B88C-990D02D3AF2A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3C0EE3-FE78-FEE2-1C03-69EF2436C5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681E699-A9DC-6ADB-B033-12F132D21DF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43B6FDC-9009-70D8-0C26-1572C96700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74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ADE08559-D5C4-B55F-FEE7-A549DCB41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839871"/>
            <a:ext cx="3063240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B5FEEF-AA1C-DF09-81DC-C263DDF653CF}"/>
              </a:ext>
            </a:extLst>
          </p:cNvPr>
          <p:cNvSpPr/>
          <p:nvPr userDrawn="1"/>
        </p:nvSpPr>
        <p:spPr>
          <a:xfrm>
            <a:off x="337457" y="351065"/>
            <a:ext cx="3941064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35C596C1-39CE-99AF-B795-8ADB489A7DD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5527" y="2665215"/>
            <a:ext cx="3063240" cy="3377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AE6DCEAB-84EB-B279-E311-AD2445A96CB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408575" y="365760"/>
            <a:ext cx="7424928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239BDE-DD79-5CB8-2F90-0AED70B4C2F7}"/>
              </a:ext>
            </a:extLst>
          </p:cNvPr>
          <p:cNvSpPr/>
          <p:nvPr userDrawn="1"/>
        </p:nvSpPr>
        <p:spPr>
          <a:xfrm>
            <a:off x="4408575" y="351065"/>
            <a:ext cx="7440673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1037C4-D7CB-E822-E47E-57790F243FD1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5CE1D-F6D3-A8A3-782F-E5E88CCE35F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6B925-EE67-154D-EB15-4D346059F95B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542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DFB1570C-2A53-2BD0-0955-F14E33A43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9712" y="839871"/>
            <a:ext cx="3065002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EDFF69E-D657-B8DE-43CD-6A0AA98FBA6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6440" y="361188"/>
            <a:ext cx="7424928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778FDB-57BB-4A24-EB2F-31B3DCA2ED9F}"/>
              </a:ext>
            </a:extLst>
          </p:cNvPr>
          <p:cNvSpPr/>
          <p:nvPr userDrawn="1"/>
        </p:nvSpPr>
        <p:spPr>
          <a:xfrm>
            <a:off x="7904606" y="351065"/>
            <a:ext cx="3944642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B52381D3-CD5D-B295-5DE8-247DE26D24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59712" y="2665215"/>
            <a:ext cx="3065002" cy="3377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A87F64-B10E-D3EC-86DC-A74D615B4819}"/>
              </a:ext>
            </a:extLst>
          </p:cNvPr>
          <p:cNvSpPr/>
          <p:nvPr userDrawn="1"/>
        </p:nvSpPr>
        <p:spPr>
          <a:xfrm>
            <a:off x="337456" y="351064"/>
            <a:ext cx="7442897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B77D22-A82C-44F7-6BC2-B414E8E7914D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ED6638-8710-3EEF-9CFC-179C59D52F5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BAD3B-23C1-82B0-757B-7CE2813B42D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748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911C59EC-2984-2AFC-A887-928F090FF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12648"/>
            <a:ext cx="10963656" cy="54864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216152"/>
            <a:ext cx="10963656" cy="49469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76615-F428-46F8-B333-52721A2A1D31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26287E-A219-F520-0726-BDFF3D7A4E02}"/>
              </a:ext>
            </a:extLst>
          </p:cNvPr>
          <p:cNvSpPr/>
          <p:nvPr userDrawn="1"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88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7" y="5024647"/>
            <a:ext cx="3739896" cy="1207851"/>
          </a:xfr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590F4507-3E12-8BCC-96C4-5E91E00DE05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8996" y="357974"/>
            <a:ext cx="11494008" cy="4270248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24647"/>
            <a:ext cx="6041938" cy="1207851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36FE-15B3-4F20-9261-F868C8825F0F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72880B-AEAD-196C-0715-91B527BD2668}"/>
              </a:ext>
            </a:extLst>
          </p:cNvPr>
          <p:cNvSpPr/>
          <p:nvPr userDrawn="1"/>
        </p:nvSpPr>
        <p:spPr>
          <a:xfrm>
            <a:off x="321733" y="4758374"/>
            <a:ext cx="11527515" cy="17485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BCA5AC-C8BF-B7FA-04BB-F8A5A14F6F64}"/>
              </a:ext>
            </a:extLst>
          </p:cNvPr>
          <p:cNvSpPr/>
          <p:nvPr userDrawn="1"/>
        </p:nvSpPr>
        <p:spPr>
          <a:xfrm>
            <a:off x="337456" y="351064"/>
            <a:ext cx="11511792" cy="428406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776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06" y="817137"/>
            <a:ext cx="4192166" cy="1527048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442F0537-AA35-B27C-CAD5-3F9A4EAC920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9839" y="361188"/>
            <a:ext cx="6272784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79C53C-82C0-3F48-BA66-E452F8835C0C}"/>
              </a:ext>
            </a:extLst>
          </p:cNvPr>
          <p:cNvSpPr/>
          <p:nvPr userDrawn="1"/>
        </p:nvSpPr>
        <p:spPr>
          <a:xfrm>
            <a:off x="337458" y="351064"/>
            <a:ext cx="6297546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04234" y="2637763"/>
            <a:ext cx="4192899" cy="34110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29C0DC-4CF1-BF5F-9799-7F5EFFD594AE}"/>
              </a:ext>
            </a:extLst>
          </p:cNvPr>
          <p:cNvSpPr/>
          <p:nvPr userDrawn="1"/>
        </p:nvSpPr>
        <p:spPr>
          <a:xfrm>
            <a:off x="6751530" y="351065"/>
            <a:ext cx="5097718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5241C-A695-5757-744E-AB1824BCED7B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6C41F-1C9D-B14A-9954-F5ED7CA31A5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FE49CA-E378-F621-C4C4-6F60EA26E6D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4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D9A0B94D-2DD1-875D-B541-D604110F2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372" y="817137"/>
            <a:ext cx="4337407" cy="1527048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21D88E16-573F-A597-7EE7-887CF9D8D3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9301" y="2637763"/>
            <a:ext cx="4338165" cy="3411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A972FDA-9B64-2E1F-84D9-B8941D9AC82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52063" y="361188"/>
            <a:ext cx="6089904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B7641C-0FEE-FC12-84B6-FDB399A2110B}"/>
              </a:ext>
            </a:extLst>
          </p:cNvPr>
          <p:cNvSpPr/>
          <p:nvPr userDrawn="1"/>
        </p:nvSpPr>
        <p:spPr>
          <a:xfrm>
            <a:off x="337457" y="351065"/>
            <a:ext cx="5282687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92A368-511B-76F6-C241-598461CF9E5C}"/>
              </a:ext>
            </a:extLst>
          </p:cNvPr>
          <p:cNvSpPr/>
          <p:nvPr userDrawn="1"/>
        </p:nvSpPr>
        <p:spPr>
          <a:xfrm>
            <a:off x="5744782" y="351064"/>
            <a:ext cx="6104466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862476-C6C3-75C3-F440-74F469A967A1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180EED-4901-3AAF-D90A-6939CE7EFC5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DB5DB-B146-43DC-2A42-3440832AACC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6618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3949" y="819804"/>
            <a:ext cx="6022523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012C0B99-EF0E-8361-CB67-7A1CB46A51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6616" y="361186"/>
            <a:ext cx="4434840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52341" y="2235200"/>
            <a:ext cx="6044132" cy="38029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A43DA6-AD92-1399-A6A7-42F89C87DC1A}"/>
              </a:ext>
            </a:extLst>
          </p:cNvPr>
          <p:cNvSpPr/>
          <p:nvPr userDrawn="1"/>
        </p:nvSpPr>
        <p:spPr>
          <a:xfrm>
            <a:off x="337455" y="351064"/>
            <a:ext cx="4462272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4474DB-FD35-4937-0024-1F6311BC8B2F}"/>
              </a:ext>
            </a:extLst>
          </p:cNvPr>
          <p:cNvSpPr/>
          <p:nvPr userDrawn="1"/>
        </p:nvSpPr>
        <p:spPr>
          <a:xfrm>
            <a:off x="4915879" y="351065"/>
            <a:ext cx="6938663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E7D411-4BBB-D7F2-AA01-60F0E96ADEC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5349240" y="6498770"/>
            <a:ext cx="1328651" cy="359229"/>
          </a:xfrm>
        </p:spPr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EADEDE4-1283-DC77-8774-CE66A7FCFC5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4205AEA-132E-F82A-F279-CF7FB6417B9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424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708" y="826408"/>
            <a:ext cx="60225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6834" y="2243328"/>
            <a:ext cx="6022524" cy="38055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3B8FE68-7B6E-3218-44A6-F1880E54EE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401964" y="361186"/>
            <a:ext cx="4434840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9D2FFC-2E73-8E67-42FD-E85E9D7166B6}"/>
              </a:ext>
            </a:extLst>
          </p:cNvPr>
          <p:cNvSpPr/>
          <p:nvPr userDrawn="1"/>
        </p:nvSpPr>
        <p:spPr>
          <a:xfrm>
            <a:off x="337457" y="351065"/>
            <a:ext cx="6939845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0B6AB1-45E0-8ED2-07D0-7F09A97072E8}"/>
              </a:ext>
            </a:extLst>
          </p:cNvPr>
          <p:cNvSpPr/>
          <p:nvPr userDrawn="1"/>
        </p:nvSpPr>
        <p:spPr>
          <a:xfrm>
            <a:off x="7392820" y="351063"/>
            <a:ext cx="4453128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6BCA70D-4E1A-9515-CF3A-C9ADDAEA5180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CE00F06-2901-FA79-7DB4-8439628B19A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92C729-DF2C-B480-6535-64FC89E4561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1008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7" y="4336837"/>
            <a:ext cx="3739896" cy="1863698"/>
          </a:xfr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590F4507-3E12-8BCC-96C4-5E91E00DE05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8996" y="358671"/>
            <a:ext cx="11494008" cy="3547872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336837"/>
            <a:ext cx="6041938" cy="1863698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36FE-15B3-4F20-9261-F868C8825F0F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72880B-AEAD-196C-0715-91B527BD2668}"/>
              </a:ext>
            </a:extLst>
          </p:cNvPr>
          <p:cNvSpPr/>
          <p:nvPr userDrawn="1"/>
        </p:nvSpPr>
        <p:spPr>
          <a:xfrm>
            <a:off x="337456" y="4038600"/>
            <a:ext cx="11527515" cy="246833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541655-3554-4192-AE10-BB95B2B3FCA7}"/>
              </a:ext>
            </a:extLst>
          </p:cNvPr>
          <p:cNvSpPr/>
          <p:nvPr userDrawn="1"/>
        </p:nvSpPr>
        <p:spPr>
          <a:xfrm>
            <a:off x="339852" y="351064"/>
            <a:ext cx="11512296" cy="35630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4438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7" y="647156"/>
            <a:ext cx="3739896" cy="1863698"/>
          </a:xfr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647156"/>
            <a:ext cx="6041938" cy="1863698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590F4507-3E12-8BCC-96C4-5E91E00DE05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8996" y="2940988"/>
            <a:ext cx="11494008" cy="3547872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36FE-15B3-4F20-9261-F868C8825F0F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72880B-AEAD-196C-0715-91B527BD2668}"/>
              </a:ext>
            </a:extLst>
          </p:cNvPr>
          <p:cNvSpPr/>
          <p:nvPr userDrawn="1"/>
        </p:nvSpPr>
        <p:spPr>
          <a:xfrm>
            <a:off x="337456" y="348919"/>
            <a:ext cx="11527515" cy="246833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541655-3554-4192-AE10-BB95B2B3FCA7}"/>
              </a:ext>
            </a:extLst>
          </p:cNvPr>
          <p:cNvSpPr/>
          <p:nvPr userDrawn="1"/>
        </p:nvSpPr>
        <p:spPr>
          <a:xfrm>
            <a:off x="339852" y="2933381"/>
            <a:ext cx="11512296" cy="35630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2044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438" y="826408"/>
            <a:ext cx="466344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9CA91B26-FF37-7619-CA98-3BF61F56874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7038" y="361188"/>
            <a:ext cx="5757377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2" r="-6568"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99775" y="2074889"/>
            <a:ext cx="4663440" cy="3973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55BAA1-304B-22B8-AFFB-450B8B12DD5E}"/>
              </a:ext>
            </a:extLst>
          </p:cNvPr>
          <p:cNvSpPr/>
          <p:nvPr userDrawn="1"/>
        </p:nvSpPr>
        <p:spPr>
          <a:xfrm>
            <a:off x="6231369" y="351065"/>
            <a:ext cx="5617879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3E9085-3DE0-967D-6FEC-87A68F2E38F7}"/>
              </a:ext>
            </a:extLst>
          </p:cNvPr>
          <p:cNvSpPr/>
          <p:nvPr userDrawn="1"/>
        </p:nvSpPr>
        <p:spPr>
          <a:xfrm>
            <a:off x="337458" y="351064"/>
            <a:ext cx="5777294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3ECB8-1DC2-18B7-FB61-C5B409B1D3AB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37014-2CDD-1654-954A-3CFB437B0F7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09910-6F41-81DC-11BD-5C3B23FB661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467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5792E787-2C43-9150-BA2C-843318A1A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6" y="826408"/>
            <a:ext cx="466344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BD289B8E-2849-E156-7279-DA72F5F75F0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111" y="2074889"/>
            <a:ext cx="4663440" cy="3973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FD7785D8-F9B0-93D3-47A3-4ECAC8829E2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76602" y="361188"/>
            <a:ext cx="5757377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2" r="-6568"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CDBE87-6A57-2D73-C222-305AF961B664}"/>
              </a:ext>
            </a:extLst>
          </p:cNvPr>
          <p:cNvSpPr/>
          <p:nvPr userDrawn="1"/>
        </p:nvSpPr>
        <p:spPr>
          <a:xfrm>
            <a:off x="337457" y="351065"/>
            <a:ext cx="5600748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7F243C-548D-9C48-60F5-BC8D58A018DE}"/>
              </a:ext>
            </a:extLst>
          </p:cNvPr>
          <p:cNvSpPr/>
          <p:nvPr userDrawn="1"/>
        </p:nvSpPr>
        <p:spPr>
          <a:xfrm>
            <a:off x="6059206" y="351065"/>
            <a:ext cx="5790042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039A1F-C7CE-E7D6-1B4E-1ACBB57F36D3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16FB1-CC33-21DB-78A1-2A47153DDE3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89BFF0-9607-2311-C797-5384CE49E3B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5302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7123" y="2235200"/>
            <a:ext cx="5294376" cy="39581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BF24582F-746D-10FD-1348-A8E31D7459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5507" y="1944079"/>
            <a:ext cx="5486767" cy="4553712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1649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391-F4B8-4A23-8935-365F41031646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30DF84-4A5D-63C5-1700-34F6AA007632}"/>
              </a:ext>
            </a:extLst>
          </p:cNvPr>
          <p:cNvSpPr/>
          <p:nvPr userDrawn="1"/>
        </p:nvSpPr>
        <p:spPr>
          <a:xfrm flipV="1">
            <a:off x="337457" y="351062"/>
            <a:ext cx="11512296" cy="14650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9E6EAC-5CB1-AF25-6E5B-8E37D120C9B3}"/>
              </a:ext>
            </a:extLst>
          </p:cNvPr>
          <p:cNvSpPr/>
          <p:nvPr userDrawn="1"/>
        </p:nvSpPr>
        <p:spPr>
          <a:xfrm>
            <a:off x="6355507" y="1929406"/>
            <a:ext cx="5494246" cy="45775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53CEAA-92AB-A832-438A-7F6ACCDFE1B4}"/>
              </a:ext>
            </a:extLst>
          </p:cNvPr>
          <p:cNvSpPr/>
          <p:nvPr userDrawn="1"/>
        </p:nvSpPr>
        <p:spPr>
          <a:xfrm>
            <a:off x="343147" y="1929406"/>
            <a:ext cx="5870448" cy="45775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51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4234" y="829577"/>
            <a:ext cx="4192166" cy="377521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5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E6A680F-1F8E-363D-A844-3A4126F02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9303" y="4726885"/>
            <a:ext cx="4197096" cy="1316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791DC7E0-CBE1-A440-0537-4B3B9463522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9375" y="361188"/>
            <a:ext cx="6281928" cy="6135624"/>
          </a:xfrm>
          <a:blipFill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0CD339-777A-9749-4666-3527C14B9743}"/>
              </a:ext>
            </a:extLst>
          </p:cNvPr>
          <p:cNvSpPr/>
          <p:nvPr userDrawn="1"/>
        </p:nvSpPr>
        <p:spPr>
          <a:xfrm>
            <a:off x="6751530" y="351065"/>
            <a:ext cx="5097718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6EF7C5-69F2-91FF-0C1E-398B01AB0F98}"/>
              </a:ext>
            </a:extLst>
          </p:cNvPr>
          <p:cNvSpPr/>
          <p:nvPr userDrawn="1"/>
        </p:nvSpPr>
        <p:spPr>
          <a:xfrm>
            <a:off x="334788" y="353022"/>
            <a:ext cx="6300216" cy="61539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CC1026-8D94-2081-4610-6490A031C2B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5E5425-2E7D-668E-4A6F-75CB0F0C63B2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47A5843-EB2F-247C-B659-DCAD842569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777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10972800" cy="969264"/>
          </a:xfr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1CACF551-8B8E-91BE-64C5-80EA221DEA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4740" y="1944079"/>
            <a:ext cx="6391656" cy="4553712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752" y="2231136"/>
            <a:ext cx="4425696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2198D5-C9C0-500B-4DBC-656F475E493C}"/>
              </a:ext>
            </a:extLst>
          </p:cNvPr>
          <p:cNvSpPr/>
          <p:nvPr userDrawn="1"/>
        </p:nvSpPr>
        <p:spPr>
          <a:xfrm>
            <a:off x="337457" y="1944078"/>
            <a:ext cx="6408939" cy="456285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7157FB-CF65-571C-117F-F8FAD8D9FF5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57136A7-5DB5-FAF4-1437-4CDA5E54573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602816-1AAA-FE35-5C91-01A9C5DEAD0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9B28C9-C087-B7F9-1930-361BCE1DC434}"/>
              </a:ext>
            </a:extLst>
          </p:cNvPr>
          <p:cNvSpPr/>
          <p:nvPr userDrawn="1"/>
        </p:nvSpPr>
        <p:spPr>
          <a:xfrm flipV="1">
            <a:off x="337457" y="351062"/>
            <a:ext cx="11512296" cy="14650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DFE5E0-34BA-A35C-6B4F-7D3C8C7C4F9B}"/>
              </a:ext>
            </a:extLst>
          </p:cNvPr>
          <p:cNvSpPr/>
          <p:nvPr userDrawn="1"/>
        </p:nvSpPr>
        <p:spPr>
          <a:xfrm>
            <a:off x="6874592" y="1929406"/>
            <a:ext cx="4975161" cy="45775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1131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89C2E73-8CB7-AB0A-D373-D9BCBE160A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4740" y="1944079"/>
            <a:ext cx="5486767" cy="4553712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1649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9440" y="2235200"/>
            <a:ext cx="5289915" cy="39581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391-F4B8-4A23-8935-365F41031646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30DF84-4A5D-63C5-1700-34F6AA007632}"/>
              </a:ext>
            </a:extLst>
          </p:cNvPr>
          <p:cNvSpPr/>
          <p:nvPr userDrawn="1"/>
        </p:nvSpPr>
        <p:spPr>
          <a:xfrm flipV="1">
            <a:off x="337457" y="351062"/>
            <a:ext cx="11512296" cy="14650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9E6EAC-5CB1-AF25-6E5B-8E37D120C9B3}"/>
              </a:ext>
            </a:extLst>
          </p:cNvPr>
          <p:cNvSpPr/>
          <p:nvPr userDrawn="1"/>
        </p:nvSpPr>
        <p:spPr>
          <a:xfrm>
            <a:off x="339851" y="1929406"/>
            <a:ext cx="5513832" cy="45775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53CEAA-92AB-A832-438A-7F6ACCDFE1B4}"/>
              </a:ext>
            </a:extLst>
          </p:cNvPr>
          <p:cNvSpPr/>
          <p:nvPr userDrawn="1"/>
        </p:nvSpPr>
        <p:spPr>
          <a:xfrm>
            <a:off x="5978984" y="1929406"/>
            <a:ext cx="5870770" cy="45775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1655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3350" y="819005"/>
            <a:ext cx="6777828" cy="932688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5C69378E-FD50-D0FE-49E9-FE6939F87E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7366" y="361188"/>
            <a:ext cx="3657600" cy="6135624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13350" y="2032216"/>
            <a:ext cx="6777828" cy="403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928F2E-550C-7EE7-5A6C-C30C820D21DB}"/>
              </a:ext>
            </a:extLst>
          </p:cNvPr>
          <p:cNvSpPr/>
          <p:nvPr userDrawn="1"/>
        </p:nvSpPr>
        <p:spPr>
          <a:xfrm>
            <a:off x="4155746" y="351065"/>
            <a:ext cx="7693502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DB15E2-0F9C-EDBB-3379-237D2F02B133}"/>
              </a:ext>
            </a:extLst>
          </p:cNvPr>
          <p:cNvSpPr/>
          <p:nvPr userDrawn="1"/>
        </p:nvSpPr>
        <p:spPr>
          <a:xfrm>
            <a:off x="348222" y="351064"/>
            <a:ext cx="3675888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BF609-8734-8C2B-E441-E7DBAE6E3BDA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50EF1-CAAF-B39A-ED1F-4F967B0786C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D70B86-8D60-DBF5-42C5-FE10E0C6FE8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6940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7" y="829475"/>
            <a:ext cx="6714892" cy="932688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5527" y="2047532"/>
            <a:ext cx="6714892" cy="40013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4216C9-E47F-BA93-3528-3DC28359BBA5}"/>
              </a:ext>
            </a:extLst>
          </p:cNvPr>
          <p:cNvSpPr/>
          <p:nvPr userDrawn="1"/>
        </p:nvSpPr>
        <p:spPr>
          <a:xfrm>
            <a:off x="337457" y="351065"/>
            <a:ext cx="7631033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22729334-E74F-1D47-30E9-2040D0CCDE7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94185" y="356616"/>
            <a:ext cx="3739896" cy="6144768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05E7D9-8EB1-CCEE-CB59-564CC173739B}"/>
              </a:ext>
            </a:extLst>
          </p:cNvPr>
          <p:cNvSpPr/>
          <p:nvPr userDrawn="1"/>
        </p:nvSpPr>
        <p:spPr>
          <a:xfrm>
            <a:off x="8085041" y="351064"/>
            <a:ext cx="3758184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56C7E-4D47-A5C6-F745-1B24CC384826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CE34178-1A83-36BE-0EBF-390C6CB30C8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76F11D-D618-B08B-95BA-C3F1030D58A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7826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9959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E3DA23-DE55-6AE0-AF3B-E9803246C7C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9324" y="2423719"/>
            <a:ext cx="5175504" cy="4069080"/>
          </a:xfrm>
          <a:blipFill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37402" y="599600"/>
            <a:ext cx="5633165" cy="56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507B-3789-49BC-A5B5-D3B2B10E5F24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25B15E-907B-22E5-9483-591409F1460D}"/>
              </a:ext>
            </a:extLst>
          </p:cNvPr>
          <p:cNvSpPr/>
          <p:nvPr userDrawn="1"/>
        </p:nvSpPr>
        <p:spPr>
          <a:xfrm flipV="1">
            <a:off x="337457" y="351059"/>
            <a:ext cx="5199238" cy="19398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4643D3-05AA-D000-6F70-B39D3E837EF5}"/>
              </a:ext>
            </a:extLst>
          </p:cNvPr>
          <p:cNvSpPr/>
          <p:nvPr userDrawn="1"/>
        </p:nvSpPr>
        <p:spPr>
          <a:xfrm>
            <a:off x="5665293" y="351065"/>
            <a:ext cx="6189249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7DB142-72B7-699F-6F87-2EFB2EBF3B22}"/>
              </a:ext>
            </a:extLst>
          </p:cNvPr>
          <p:cNvSpPr/>
          <p:nvPr userDrawn="1"/>
        </p:nvSpPr>
        <p:spPr>
          <a:xfrm flipV="1">
            <a:off x="337457" y="2409583"/>
            <a:ext cx="5199238" cy="409735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4200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99599"/>
            <a:ext cx="3946824" cy="14538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E3DA23-DE55-6AE0-AF3B-E9803246C7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9324" y="2423719"/>
            <a:ext cx="4476676" cy="4069080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20382" y="599600"/>
            <a:ext cx="6350185" cy="56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507B-3789-49BC-A5B5-D3B2B10E5F24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25B15E-907B-22E5-9483-591409F1460D}"/>
              </a:ext>
            </a:extLst>
          </p:cNvPr>
          <p:cNvSpPr/>
          <p:nvPr userDrawn="1"/>
        </p:nvSpPr>
        <p:spPr>
          <a:xfrm flipV="1">
            <a:off x="337457" y="351058"/>
            <a:ext cx="4488543" cy="19398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4643D3-05AA-D000-6F70-B39D3E837EF5}"/>
              </a:ext>
            </a:extLst>
          </p:cNvPr>
          <p:cNvSpPr/>
          <p:nvPr userDrawn="1"/>
        </p:nvSpPr>
        <p:spPr>
          <a:xfrm>
            <a:off x="4939611" y="351065"/>
            <a:ext cx="6914932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7DB142-72B7-699F-6F87-2EFB2EBF3B22}"/>
              </a:ext>
            </a:extLst>
          </p:cNvPr>
          <p:cNvSpPr/>
          <p:nvPr userDrawn="1"/>
        </p:nvSpPr>
        <p:spPr>
          <a:xfrm flipV="1">
            <a:off x="337457" y="2409583"/>
            <a:ext cx="4497205" cy="409735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611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078" y="599599"/>
            <a:ext cx="3946824" cy="14538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599600"/>
            <a:ext cx="6350185" cy="56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E3DA23-DE55-6AE0-AF3B-E9803246C7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70064" y="2423160"/>
            <a:ext cx="4476676" cy="4069080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507B-3789-49BC-A5B5-D3B2B10E5F24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25B15E-907B-22E5-9483-591409F1460D}"/>
              </a:ext>
            </a:extLst>
          </p:cNvPr>
          <p:cNvSpPr/>
          <p:nvPr userDrawn="1"/>
        </p:nvSpPr>
        <p:spPr>
          <a:xfrm flipV="1">
            <a:off x="7360920" y="351058"/>
            <a:ext cx="4488543" cy="19398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4643D3-05AA-D000-6F70-B39D3E837EF5}"/>
              </a:ext>
            </a:extLst>
          </p:cNvPr>
          <p:cNvSpPr/>
          <p:nvPr userDrawn="1"/>
        </p:nvSpPr>
        <p:spPr>
          <a:xfrm>
            <a:off x="338328" y="351065"/>
            <a:ext cx="6914932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7DB142-72B7-699F-6F87-2EFB2EBF3B22}"/>
              </a:ext>
            </a:extLst>
          </p:cNvPr>
          <p:cNvSpPr/>
          <p:nvPr userDrawn="1"/>
        </p:nvSpPr>
        <p:spPr>
          <a:xfrm flipV="1">
            <a:off x="7361582" y="2409583"/>
            <a:ext cx="4497205" cy="409735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25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D4804-4265-85A8-7A9B-A9B3F5D80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5029200"/>
            <a:ext cx="7525512" cy="1005840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18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B2D6F9C-47CA-A6AB-CB31-599736C6165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2960" y="841248"/>
            <a:ext cx="10543032" cy="415137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9300" b="1" baseline="0"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1461-EBBE-4007-A7FA-8D550B1815C8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7D478B-3CC8-9331-3B4F-2130EA892404}"/>
              </a:ext>
            </a:extLst>
          </p:cNvPr>
          <p:cNvSpPr/>
          <p:nvPr userDrawn="1"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1183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244" y="5029200"/>
            <a:ext cx="7525512" cy="91440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1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841248"/>
            <a:ext cx="10543032" cy="4169664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193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145D9-E600-48F3-8D60-FBB32619D4B7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C0DA6E-8242-883C-15FE-E726DCC36F80}"/>
              </a:ext>
            </a:extLst>
          </p:cNvPr>
          <p:cNvSpPr/>
          <p:nvPr userDrawn="1"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9932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9924E45-C895-43A4-5C38-357208F0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244" y="5029200"/>
            <a:ext cx="7525512" cy="91440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1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7F1ED0D-FB7E-F1D4-6BB4-DA7FCEA9CD3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841248"/>
            <a:ext cx="10543032" cy="4167124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193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DA9F-3449-4571-B576-325E0AB8D353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106CE9-3864-8C80-F8B7-4C6D0D0E2D97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71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9301" y="840278"/>
            <a:ext cx="4337407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46B27E7-8459-6E53-8FBA-85BE66AB8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452" y="4668118"/>
            <a:ext cx="4334256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710F4B22-F5AC-7D33-7A84-7B2436EFDEF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52063" y="361188"/>
            <a:ext cx="6089904" cy="6135624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43E122-5107-B335-7270-B6C7A8395D86}"/>
              </a:ext>
            </a:extLst>
          </p:cNvPr>
          <p:cNvSpPr/>
          <p:nvPr userDrawn="1"/>
        </p:nvSpPr>
        <p:spPr>
          <a:xfrm>
            <a:off x="5744782" y="351064"/>
            <a:ext cx="6104466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D7A0B5-D7C9-90BE-F505-E01F4D062E28}"/>
              </a:ext>
            </a:extLst>
          </p:cNvPr>
          <p:cNvSpPr/>
          <p:nvPr userDrawn="1"/>
        </p:nvSpPr>
        <p:spPr>
          <a:xfrm>
            <a:off x="337457" y="351065"/>
            <a:ext cx="5282687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CE726-49FC-55E2-26A1-1FE3520D3F1B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3D8F946-DB8C-1435-46BE-F233D3CF260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9D42A5-49C9-5DBA-3729-79C2527CA4F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172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129" y="-1293464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7E2BE3E-32CC-3B2E-7AAB-62D6D812CE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00188" y="1234440"/>
            <a:ext cx="9191625" cy="438912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0">
                <a:latin typeface="+mj-lt"/>
              </a:defRPr>
            </a:lvl1pPr>
            <a:lvl2pPr marL="228600" indent="0" algn="ctr">
              <a:lnSpc>
                <a:spcPct val="100000"/>
              </a:lnSpc>
              <a:buNone/>
              <a:defRPr sz="4800" b="0">
                <a:latin typeface="+mj-lt"/>
              </a:defRPr>
            </a:lvl2pPr>
            <a:lvl3pPr marL="457200" indent="0" algn="ctr">
              <a:lnSpc>
                <a:spcPct val="100000"/>
              </a:lnSpc>
              <a:buNone/>
              <a:defRPr sz="4800" b="0">
                <a:latin typeface="+mj-lt"/>
              </a:defRPr>
            </a:lvl3pPr>
            <a:lvl4pPr marL="685800" indent="0" algn="ctr">
              <a:lnSpc>
                <a:spcPct val="100000"/>
              </a:lnSpc>
              <a:buNone/>
              <a:defRPr sz="4800" b="0">
                <a:latin typeface="+mj-lt"/>
              </a:defRPr>
            </a:lvl4pPr>
            <a:lvl5pPr marL="914400" indent="0" algn="ctr">
              <a:lnSpc>
                <a:spcPct val="100000"/>
              </a:lnSpc>
              <a:buNone/>
              <a:defRPr sz="4800" b="0"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9CA7-4D60-41A4-A4F0-FD6D94D8C852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1D1BF1-778B-0A57-4F7E-BC57330C7085}"/>
              </a:ext>
            </a:extLst>
          </p:cNvPr>
          <p:cNvSpPr/>
          <p:nvPr/>
        </p:nvSpPr>
        <p:spPr>
          <a:xfrm>
            <a:off x="1121981" y="874987"/>
            <a:ext cx="9941944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53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-1295801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8ADCAC8-6FF3-EC2A-EFD7-95A819EA2E4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5527" y="685799"/>
            <a:ext cx="10698480" cy="5486400"/>
          </a:xfrm>
        </p:spPr>
        <p:txBody>
          <a:bodyPr anchor="ctr">
            <a:noAutofit/>
          </a:bodyPr>
          <a:lstStyle>
            <a:lvl1pPr marL="0" indent="0">
              <a:buNone/>
              <a:defRPr sz="4800">
                <a:latin typeface="+mj-lt"/>
              </a:defRPr>
            </a:lvl1pPr>
            <a:lvl2pPr marL="228600" indent="0">
              <a:buNone/>
              <a:defRPr sz="4800">
                <a:latin typeface="+mj-lt"/>
              </a:defRPr>
            </a:lvl2pPr>
            <a:lvl3pPr marL="457200" indent="0">
              <a:buNone/>
              <a:defRPr sz="4800">
                <a:latin typeface="+mj-lt"/>
              </a:defRPr>
            </a:lvl3pPr>
            <a:lvl4pPr marL="685800" indent="0">
              <a:buNone/>
              <a:defRPr sz="4800">
                <a:latin typeface="+mj-lt"/>
              </a:defRPr>
            </a:lvl4pPr>
            <a:lvl5pPr marL="914400" indent="0">
              <a:buNone/>
              <a:defRPr sz="4800"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B4E8A-F766-4B4E-BA35-31ABBD66791B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8DBB70-84D2-1F96-C132-E1127669A16F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>
                <a:alpha val="96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5750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-1293562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E0C99F09-6747-AD83-83AF-D9553E57014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5527" y="685800"/>
            <a:ext cx="10698480" cy="548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0">
                <a:latin typeface="+mj-lt"/>
              </a:defRPr>
            </a:lvl1pPr>
            <a:lvl2pPr marL="228600" indent="0" algn="ctr">
              <a:lnSpc>
                <a:spcPct val="100000"/>
              </a:lnSpc>
              <a:buNone/>
              <a:defRPr sz="4800" b="0">
                <a:latin typeface="+mj-lt"/>
              </a:defRPr>
            </a:lvl2pPr>
            <a:lvl3pPr marL="457200" indent="0" algn="ctr">
              <a:lnSpc>
                <a:spcPct val="100000"/>
              </a:lnSpc>
              <a:buNone/>
              <a:defRPr sz="4800" b="0">
                <a:latin typeface="+mj-lt"/>
              </a:defRPr>
            </a:lvl3pPr>
            <a:lvl4pPr marL="685800" indent="0" algn="ctr">
              <a:lnSpc>
                <a:spcPct val="100000"/>
              </a:lnSpc>
              <a:buNone/>
              <a:defRPr sz="4800" b="0">
                <a:latin typeface="+mj-lt"/>
              </a:defRPr>
            </a:lvl4pPr>
            <a:lvl5pPr marL="914400" indent="0" algn="ctr">
              <a:lnSpc>
                <a:spcPct val="100000"/>
              </a:lnSpc>
              <a:buNone/>
              <a:defRPr sz="4800" b="0"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B4E8A-F766-4B4E-BA35-31ABBD66791B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8DBB70-84D2-1F96-C132-E1127669A16F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>
                <a:alpha val="96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1361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71118" y="5097029"/>
            <a:ext cx="9246805" cy="594321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74077" y="1188719"/>
            <a:ext cx="9243846" cy="3148857"/>
          </a:xfrm>
        </p:spPr>
        <p:txBody>
          <a:bodyPr anchor="t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632-1039-4FCE-A210-396E8C7520B2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EDF265-9439-7BBC-B79E-33CC94E2DC55}"/>
              </a:ext>
            </a:extLst>
          </p:cNvPr>
          <p:cNvSpPr/>
          <p:nvPr/>
        </p:nvSpPr>
        <p:spPr>
          <a:xfrm>
            <a:off x="1125028" y="4775289"/>
            <a:ext cx="9941944" cy="12077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7F47E6-58A4-FEC6-08F5-85426FD8908C}"/>
              </a:ext>
            </a:extLst>
          </p:cNvPr>
          <p:cNvSpPr/>
          <p:nvPr userDrawn="1"/>
        </p:nvSpPr>
        <p:spPr>
          <a:xfrm>
            <a:off x="1123548" y="869544"/>
            <a:ext cx="9941944" cy="374245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1574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25" y="5407940"/>
            <a:ext cx="10420350" cy="466344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85825" y="841248"/>
            <a:ext cx="10420350" cy="3291840"/>
          </a:xfrm>
        </p:spPr>
        <p:txBody>
          <a:bodyPr anchor="ctr">
            <a:normAutofit/>
          </a:bodyPr>
          <a:lstStyle>
            <a:lvl1pPr marL="164592" indent="-164592" algn="ctr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D844-928B-4334-9530-404CD7C81364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DB8923-0D4C-46A4-1BC9-B4AAB7ABEC11}"/>
              </a:ext>
            </a:extLst>
          </p:cNvPr>
          <p:cNvSpPr/>
          <p:nvPr userDrawn="1"/>
        </p:nvSpPr>
        <p:spPr>
          <a:xfrm>
            <a:off x="337457" y="4775289"/>
            <a:ext cx="11517086" cy="173164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BA5BE4-3999-E20A-4360-E5F71C4A185E}"/>
              </a:ext>
            </a:extLst>
          </p:cNvPr>
          <p:cNvSpPr/>
          <p:nvPr userDrawn="1"/>
        </p:nvSpPr>
        <p:spPr>
          <a:xfrm>
            <a:off x="337457" y="351066"/>
            <a:ext cx="11517086" cy="425679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4454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6891" y="566928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9498" y="1097280"/>
            <a:ext cx="9198864" cy="3328416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703B-AD10-45EB-9C69-399306B4449A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EBA90C-6E3D-2EA7-0292-1F928A070042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4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4D17117-BBA9-4972-76C2-EAFE70BD1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56" y="842463"/>
            <a:ext cx="10616184" cy="11338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EC3D10-12BE-0828-A6FA-C33C4BFCD9C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95338" y="2217738"/>
            <a:ext cx="4872037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CCA2E261-8EB7-B6E1-F84F-2C8AA00E012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38803" y="2189669"/>
            <a:ext cx="4872037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F73C-A859-4554-A313-766C75404450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4F54CE-D52E-B9AA-434C-FDF3F79B9698}"/>
              </a:ext>
            </a:extLst>
          </p:cNvPr>
          <p:cNvSpPr/>
          <p:nvPr userDrawn="1"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431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BCF980F-8A96-8628-DE09-B13E23F3D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56" y="842464"/>
            <a:ext cx="10613572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4656" y="1737360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52397E2-59D6-9B15-C816-A5E09CBA601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95338" y="2378075"/>
            <a:ext cx="5157787" cy="363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1012" y="1737360"/>
            <a:ext cx="5157216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3E12D3BA-867F-1CF3-4F97-52D6461219E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51012" y="2378075"/>
            <a:ext cx="5157216" cy="363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4D68B-28A2-4855-B3C1-2440696AF665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55CCF7-A846-6AC9-BA7F-5289CB5E60BD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5602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DF42212-3064-51ED-5F30-52A0C7F61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56" y="842464"/>
            <a:ext cx="10613572" cy="109945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AC0D-566B-40F6-B3F6-72A0E1EDF8FC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9C737F-7905-466F-C06F-F52007DA2F3F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0336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2907-BCBA-412E-9539-603ECFD8F450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90F8C8-2D2A-CF06-5953-711CD27DB9BD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42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4DA87C-26CA-F62F-296C-4D55C078E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60" y="4952600"/>
            <a:ext cx="10835640" cy="786385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384394C4-6C3C-55A5-F559-609ED8D6D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400" y="5738982"/>
            <a:ext cx="10835640" cy="48463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845630E0-3E81-3871-9E2F-2BE123E8986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8996" y="359053"/>
            <a:ext cx="11494008" cy="4206240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8E56F3-BB18-A73F-CD14-AABE06437C3B}"/>
              </a:ext>
            </a:extLst>
          </p:cNvPr>
          <p:cNvSpPr/>
          <p:nvPr userDrawn="1"/>
        </p:nvSpPr>
        <p:spPr>
          <a:xfrm>
            <a:off x="337457" y="4718958"/>
            <a:ext cx="11517086" cy="178797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5D6E84-74A7-91C9-E1B6-41ED8C509278}"/>
              </a:ext>
            </a:extLst>
          </p:cNvPr>
          <p:cNvSpPr/>
          <p:nvPr userDrawn="1"/>
        </p:nvSpPr>
        <p:spPr>
          <a:xfrm>
            <a:off x="337457" y="345676"/>
            <a:ext cx="11517086" cy="42245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F5C3FE8-0DDB-A431-4FEB-7A68056C262F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4D131E-594B-1FB1-8E49-0B78695F0A8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24C9504-D631-2C97-8DB1-12F8201AAF4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021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7" y="841248"/>
            <a:ext cx="3614111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528" y="2794000"/>
            <a:ext cx="3614112" cy="3237592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7736" y="826408"/>
            <a:ext cx="6440258" cy="520518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EE26-0A88-4974-AF99-F8A1B22A826A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AB5266-1EFE-EBA4-DA76-9931733DF23D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7877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841248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6059" y="3072019"/>
            <a:ext cx="3585586" cy="2951084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45E786F4-7682-486A-34C1-04BEC2E2FC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27693" y="351064"/>
            <a:ext cx="6826850" cy="6155870"/>
          </a:xfr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A849-C5D8-4949-916D-70A31634CC93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B15393-78B7-1299-9758-CF580DF4FE4C}"/>
              </a:ext>
            </a:extLst>
          </p:cNvPr>
          <p:cNvSpPr/>
          <p:nvPr/>
        </p:nvSpPr>
        <p:spPr>
          <a:xfrm>
            <a:off x="337457" y="351065"/>
            <a:ext cx="4539531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18359C-9A26-486B-945E-75252E555425}"/>
              </a:ext>
            </a:extLst>
          </p:cNvPr>
          <p:cNvSpPr/>
          <p:nvPr userDrawn="1"/>
        </p:nvSpPr>
        <p:spPr>
          <a:xfrm>
            <a:off x="5032196" y="351063"/>
            <a:ext cx="6826850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909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464" y="731520"/>
            <a:ext cx="10863072" cy="1901952"/>
          </a:xfrm>
        </p:spPr>
        <p:txBody>
          <a:bodyPr anchor="ctr" anchorCtr="0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7512" y="3465576"/>
            <a:ext cx="10863072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E6060-C53E-4F28-8D83-0C4FB26C4A3F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18B384-4BC1-E524-57EF-0774C70BAF79}"/>
              </a:ext>
            </a:extLst>
          </p:cNvPr>
          <p:cNvSpPr/>
          <p:nvPr userDrawn="1"/>
        </p:nvSpPr>
        <p:spPr>
          <a:xfrm>
            <a:off x="337457" y="3159582"/>
            <a:ext cx="11517086" cy="33473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1C7440-F236-F77D-9637-983809E9B84B}"/>
              </a:ext>
            </a:extLst>
          </p:cNvPr>
          <p:cNvSpPr/>
          <p:nvPr userDrawn="1"/>
        </p:nvSpPr>
        <p:spPr>
          <a:xfrm>
            <a:off x="337457" y="351065"/>
            <a:ext cx="11517086" cy="26452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1139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627318"/>
            <a:ext cx="8430767" cy="1828800"/>
          </a:xfrm>
        </p:spPr>
        <p:txBody>
          <a:bodyPr anchor="b" anchorCtr="0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7512" y="3622674"/>
            <a:ext cx="8430639" cy="160800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1E3E-5DD4-4BAD-A138-1254BF94C224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E7AAF8-1CC5-AC91-1BB2-212E591F7ADC}"/>
              </a:ext>
            </a:extLst>
          </p:cNvPr>
          <p:cNvSpPr/>
          <p:nvPr userDrawn="1"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9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1799C1-C337-0DE1-3234-4D0362D02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236" y="837735"/>
            <a:ext cx="10643616" cy="3346704"/>
          </a:xfrm>
        </p:spPr>
        <p:txBody>
          <a:bodyPr>
            <a:normAutofit/>
          </a:bodyPr>
          <a:lstStyle>
            <a:lvl1pPr>
              <a:defRPr sz="7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E4A3D71-157A-047C-16D0-5D3FDA49C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528" y="4824760"/>
            <a:ext cx="10641324" cy="1194128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2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9461-0F61-4002-8F2D-B7697A0E13FF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6B6C7B-69BC-0D3D-1E9A-DD81FCE5A234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303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3B7DDF3-035D-63C7-AB51-6046391B6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235" y="840285"/>
            <a:ext cx="10643616" cy="3593592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D73ECB8-129C-F6DD-9829-B61FF23C40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528" y="4598850"/>
            <a:ext cx="10641323" cy="103327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C53FF-A9D2-44F7-87E7-301150AC66D6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B6D5D4-CEEE-3117-A84B-7DE80FC18AFC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073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566152"/>
            <a:ext cx="8229600" cy="2373303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033272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173C-F4FB-4840-9C6C-8C62F68E21A9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BE0B21-7B6E-C2E6-781E-44A2E68E10E4}"/>
              </a:ext>
            </a:extLst>
          </p:cNvPr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22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58B209-D8FD-6B51-310A-96AE33AC1B63}"/>
              </a:ext>
            </a:extLst>
          </p:cNvPr>
          <p:cNvSpPr/>
          <p:nvPr/>
        </p:nvSpPr>
        <p:spPr>
          <a:xfrm>
            <a:off x="1121981" y="874987"/>
            <a:ext cx="9941944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1BBC1-8687-45A9-B22B-F61D547A780C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1752B-CF4C-EEF0-36CC-58B27E1CB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076" y="1359775"/>
            <a:ext cx="7909560" cy="4334256"/>
          </a:xfrm>
        </p:spPr>
        <p:txBody>
          <a:bodyPr anchor="b">
            <a:normAutofit/>
          </a:bodyPr>
          <a:lstStyle>
            <a:lvl1pPr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6126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17045" y="6498770"/>
            <a:ext cx="2759743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0446" y="6498770"/>
            <a:ext cx="379443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7547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3" r:id="rId1"/>
    <p:sldLayoutId id="2147483827" r:id="rId2"/>
    <p:sldLayoutId id="2147483828" r:id="rId3"/>
    <p:sldLayoutId id="2147483829" r:id="rId4"/>
    <p:sldLayoutId id="2147483826" r:id="rId5"/>
    <p:sldLayoutId id="2147483830" r:id="rId6"/>
    <p:sldLayoutId id="2147483831" r:id="rId7"/>
    <p:sldLayoutId id="2147483832" r:id="rId8"/>
    <p:sldLayoutId id="2147483833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  <p:sldLayoutId id="2147483885" r:id="rId17"/>
    <p:sldLayoutId id="2147483851" r:id="rId18"/>
    <p:sldLayoutId id="2147483852" r:id="rId19"/>
    <p:sldLayoutId id="2147483881" r:id="rId20"/>
    <p:sldLayoutId id="2147483846" r:id="rId21"/>
    <p:sldLayoutId id="2147483847" r:id="rId22"/>
    <p:sldLayoutId id="2147483842" r:id="rId23"/>
    <p:sldLayoutId id="2147483843" r:id="rId24"/>
    <p:sldLayoutId id="2147483882" r:id="rId25"/>
    <p:sldLayoutId id="2147483889" r:id="rId26"/>
    <p:sldLayoutId id="2147483848" r:id="rId27"/>
    <p:sldLayoutId id="2147483849" r:id="rId28"/>
    <p:sldLayoutId id="2147483856" r:id="rId29"/>
    <p:sldLayoutId id="2147483850" r:id="rId30"/>
    <p:sldLayoutId id="2147483890" r:id="rId31"/>
    <p:sldLayoutId id="2147483844" r:id="rId32"/>
    <p:sldLayoutId id="2147483845" r:id="rId33"/>
    <p:sldLayoutId id="2147483857" r:id="rId34"/>
    <p:sldLayoutId id="2147483884" r:id="rId35"/>
    <p:sldLayoutId id="2147483887" r:id="rId36"/>
    <p:sldLayoutId id="2147483859" r:id="rId37"/>
    <p:sldLayoutId id="2147483860" r:id="rId38"/>
    <p:sldLayoutId id="2147483861" r:id="rId39"/>
    <p:sldLayoutId id="2147483862" r:id="rId40"/>
    <p:sldLayoutId id="2147483864" r:id="rId41"/>
    <p:sldLayoutId id="2147483888" r:id="rId42"/>
    <p:sldLayoutId id="2147483865" r:id="rId43"/>
    <p:sldLayoutId id="2147483866" r:id="rId44"/>
    <p:sldLayoutId id="2147483867" r:id="rId45"/>
    <p:sldLayoutId id="2147483868" r:id="rId46"/>
    <p:sldLayoutId id="2147483869" r:id="rId47"/>
    <p:sldLayoutId id="2147483870" r:id="rId48"/>
    <p:sldLayoutId id="2147483871" r:id="rId49"/>
    <p:sldLayoutId id="2147483872" r:id="rId50"/>
    <p:sldLayoutId id="2147483873" r:id="rId51"/>
    <p:sldLayoutId id="2147483944" r:id="rId52"/>
    <p:sldLayoutId id="2147483945" r:id="rId5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7BD8B-5161-25D1-367E-81E79A290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9301" y="840278"/>
            <a:ext cx="4337407" cy="3739896"/>
          </a:xfrm>
        </p:spPr>
        <p:txBody>
          <a:bodyPr anchor="t">
            <a:normAutofit/>
          </a:bodyPr>
          <a:lstStyle/>
          <a:p>
            <a:r>
              <a:rPr lang="en-US" sz="4400" dirty="0"/>
              <a:t>Buddhist and Jaina Logics, Friends or Foes?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E88BEA-D0E2-B01E-357F-6ADAEE2BB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452" y="2048256"/>
            <a:ext cx="4334256" cy="1380744"/>
          </a:xfrm>
        </p:spPr>
        <p:txBody>
          <a:bodyPr anchor="b">
            <a:normAutofit/>
          </a:bodyPr>
          <a:lstStyle/>
          <a:p>
            <a:r>
              <a:rPr lang="en-US" dirty="0"/>
              <a:t>The “Unsayable” in Reasoning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64AD6D-4029-D9B2-01D9-19B371819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/>
          <a:stretch>
            <a:fillRect/>
          </a:stretch>
        </p:blipFill>
        <p:spPr>
          <a:xfrm>
            <a:off x="5752063" y="361188"/>
            <a:ext cx="6089904" cy="6135624"/>
          </a:xfrm>
          <a:prstGeom prst="rect">
            <a:avLst/>
          </a:prstGeom>
          <a:noFill/>
          <a:ln w="19050">
            <a:noFill/>
            <a:miter lim="800000"/>
          </a:ln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C965CE5B-9216-A7C4-1261-5B6623098659}"/>
              </a:ext>
            </a:extLst>
          </p:cNvPr>
          <p:cNvSpPr txBox="1">
            <a:spLocks/>
          </p:cNvSpPr>
          <p:nvPr/>
        </p:nvSpPr>
        <p:spPr>
          <a:xfrm>
            <a:off x="806766" y="4889428"/>
            <a:ext cx="4647619" cy="13807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Jed Forman, Bhagwan Mallinath Assistant Professor, Loyola Marymount University</a:t>
            </a:r>
          </a:p>
          <a:p>
            <a:r>
              <a:rPr lang="en-US" sz="1600" dirty="0"/>
              <a:t>Doctoral student, Philosophy, University of Barcelona</a:t>
            </a:r>
          </a:p>
        </p:txBody>
      </p:sp>
    </p:spTree>
    <p:extLst>
      <p:ext uri="{BB962C8B-B14F-4D97-AF65-F5344CB8AC3E}">
        <p14:creationId xmlns:p14="http://schemas.microsoft.com/office/powerpoint/2010/main" val="1639823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4FBA7FE-F4B7-740D-F340-D6FACD079E6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9" b="55695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8B5A38F-DF8D-C36D-6466-ACB6BCF33976}"/>
              </a:ext>
            </a:extLst>
          </p:cNvPr>
          <p:cNvSpPr txBox="1"/>
          <p:nvPr/>
        </p:nvSpPr>
        <p:spPr>
          <a:xfrm>
            <a:off x="986970" y="1501553"/>
            <a:ext cx="976811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layfair Display" pitchFamily="2" charset="77"/>
              </a:rPr>
              <a:t>Important Jaina scholastic figure, attacks Buddhism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layfair Display" pitchFamily="2" charset="77"/>
              </a:rPr>
              <a:t>Jaina Pluralism: Elephant the Blind Man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layfair Display" pitchFamily="2" charset="77"/>
              </a:rPr>
              <a:t>Soteriology: The soul is both changing and permanent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layfair Display" pitchFamily="2" charset="77"/>
              </a:rPr>
              <a:t>“The Seven Modes”: </a:t>
            </a:r>
            <a:r>
              <a:rPr lang="en-US" sz="2800" i="1" dirty="0" err="1">
                <a:latin typeface="Playfair Display" pitchFamily="2" charset="77"/>
              </a:rPr>
              <a:t>saptabhaṅgī</a:t>
            </a:r>
            <a:endParaRPr lang="en-US" sz="2800" i="1" dirty="0">
              <a:latin typeface="Playfair Display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0654AB-8C6E-2A14-B6AB-FF4DFC764035}"/>
              </a:ext>
            </a:extLst>
          </p:cNvPr>
          <p:cNvSpPr txBox="1"/>
          <p:nvPr/>
        </p:nvSpPr>
        <p:spPr>
          <a:xfrm>
            <a:off x="609600" y="587292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Malliṣeṇa</a:t>
            </a:r>
            <a:r>
              <a:rPr lang="en-US" sz="2800" dirty="0">
                <a:latin typeface="+mj-lt"/>
              </a:rPr>
              <a:t> (c. 13</a:t>
            </a:r>
            <a:r>
              <a:rPr lang="en-US" sz="2800" baseline="30000" dirty="0">
                <a:latin typeface="+mj-lt"/>
              </a:rPr>
              <a:t>th</a:t>
            </a:r>
            <a:r>
              <a:rPr lang="en-US" sz="2800" dirty="0">
                <a:latin typeface="+mj-lt"/>
              </a:rPr>
              <a:t> cent. CE)</a:t>
            </a:r>
          </a:p>
        </p:txBody>
      </p:sp>
    </p:spTree>
    <p:extLst>
      <p:ext uri="{BB962C8B-B14F-4D97-AF65-F5344CB8AC3E}">
        <p14:creationId xmlns:p14="http://schemas.microsoft.com/office/powerpoint/2010/main" val="38753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7908C-FBBC-8DDB-0C7D-E02E2B13B5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30" y="695924"/>
            <a:ext cx="5021943" cy="625665"/>
          </a:xfrm>
        </p:spPr>
        <p:txBody>
          <a:bodyPr>
            <a:noAutofit/>
          </a:bodyPr>
          <a:lstStyle/>
          <a:p>
            <a:r>
              <a:rPr lang="en-US" sz="3600" dirty="0"/>
              <a:t>The Seven Modes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89D8B2-63F5-6E67-0295-785FB73A95BA}"/>
              </a:ext>
            </a:extLst>
          </p:cNvPr>
          <p:cNvSpPr txBox="1"/>
          <p:nvPr/>
        </p:nvSpPr>
        <p:spPr>
          <a:xfrm>
            <a:off x="708877" y="1720840"/>
            <a:ext cx="47900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Playfair Display" pitchFamily="2" charset="77"/>
              </a:rPr>
              <a:t>In a way, it exists (</a:t>
            </a:r>
            <a:r>
              <a:rPr lang="en-US" i="1" dirty="0" err="1">
                <a:latin typeface="Playfair Display" pitchFamily="2" charset="77"/>
              </a:rPr>
              <a:t>syād-asti</a:t>
            </a:r>
            <a:r>
              <a:rPr lang="en-US" dirty="0">
                <a:latin typeface="Playfair Display" pitchFamily="2" charset="77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Playfair Display" pitchFamily="2" charset="77"/>
              </a:rPr>
              <a:t>In a way, it doesn't (</a:t>
            </a:r>
            <a:r>
              <a:rPr lang="en-US" i="1" dirty="0" err="1">
                <a:latin typeface="Playfair Display" pitchFamily="2" charset="77"/>
              </a:rPr>
              <a:t>syād-nāsti</a:t>
            </a:r>
            <a:r>
              <a:rPr lang="en-US" dirty="0">
                <a:latin typeface="Playfair Display" pitchFamily="2" charset="77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Playfair Display" pitchFamily="2" charset="77"/>
              </a:rPr>
              <a:t>In a way, it exists and doesn’t </a:t>
            </a:r>
            <a:br>
              <a:rPr lang="en-US" dirty="0">
                <a:latin typeface="Playfair Display" pitchFamily="2" charset="77"/>
              </a:rPr>
            </a:br>
            <a:r>
              <a:rPr lang="en-US" dirty="0">
                <a:latin typeface="Playfair Display" pitchFamily="2" charset="77"/>
              </a:rPr>
              <a:t>(</a:t>
            </a:r>
            <a:r>
              <a:rPr lang="en-US" i="1" dirty="0" err="1">
                <a:latin typeface="Playfair Display" pitchFamily="2" charset="77"/>
              </a:rPr>
              <a:t>syād-asti-nāsti</a:t>
            </a:r>
            <a:r>
              <a:rPr lang="en-US" dirty="0">
                <a:latin typeface="Playfair Display" pitchFamily="2" charset="77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Playfair Display" pitchFamily="2" charset="77"/>
              </a:rPr>
              <a:t>In a way, it is unsayable </a:t>
            </a:r>
            <a:br>
              <a:rPr lang="en-US" dirty="0">
                <a:latin typeface="Playfair Display" pitchFamily="2" charset="77"/>
              </a:rPr>
            </a:br>
            <a:r>
              <a:rPr lang="en-US" dirty="0">
                <a:latin typeface="Playfair Display" pitchFamily="2" charset="77"/>
              </a:rPr>
              <a:t>(</a:t>
            </a:r>
            <a:r>
              <a:rPr lang="en-US" i="1" dirty="0" err="1">
                <a:latin typeface="Playfair Display" pitchFamily="2" charset="77"/>
              </a:rPr>
              <a:t>syād-avaktavya</a:t>
            </a:r>
            <a:r>
              <a:rPr lang="en-US" dirty="0">
                <a:latin typeface="Playfair Display" pitchFamily="2" charset="77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Playfair Display" pitchFamily="2" charset="77"/>
              </a:rPr>
              <a:t>In a way, it exists and is unsayable (</a:t>
            </a:r>
            <a:r>
              <a:rPr lang="en-US" i="1" dirty="0" err="1">
                <a:latin typeface="Playfair Display" pitchFamily="2" charset="77"/>
              </a:rPr>
              <a:t>syād-asti-avaktavya</a:t>
            </a:r>
            <a:r>
              <a:rPr lang="en-US" dirty="0">
                <a:latin typeface="Playfair Display" pitchFamily="2" charset="77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Playfair Display" pitchFamily="2" charset="77"/>
              </a:rPr>
              <a:t>In a way, it does not exist and is unsayable (</a:t>
            </a:r>
            <a:r>
              <a:rPr lang="en-US" i="1" dirty="0" err="1">
                <a:latin typeface="Playfair Display" pitchFamily="2" charset="77"/>
              </a:rPr>
              <a:t>syād-nāsti-avaktavya</a:t>
            </a:r>
            <a:r>
              <a:rPr lang="en-US" dirty="0">
                <a:latin typeface="Playfair Display" pitchFamily="2" charset="77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Playfair Display" pitchFamily="2" charset="77"/>
              </a:rPr>
              <a:t>In a way, it exists, does not, and is unsayable (</a:t>
            </a:r>
            <a:r>
              <a:rPr lang="en-US" i="1" dirty="0" err="1">
                <a:latin typeface="Playfair Display" pitchFamily="2" charset="77"/>
              </a:rPr>
              <a:t>syād-asti-nāsti-avaktavya</a:t>
            </a:r>
            <a:r>
              <a:rPr lang="en-US" dirty="0">
                <a:latin typeface="Playfair Display" pitchFamily="2" charset="77"/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54951A-FA9A-7913-C34F-A979556CDE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3" t="15019" r="23540" b="43389"/>
          <a:stretch>
            <a:fillRect/>
          </a:stretch>
        </p:blipFill>
        <p:spPr>
          <a:xfrm>
            <a:off x="5768898" y="391884"/>
            <a:ext cx="6056309" cy="597791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EA65BCF-755B-D949-7118-E0215599587F}"/>
              </a:ext>
            </a:extLst>
          </p:cNvPr>
          <p:cNvSpPr txBox="1">
            <a:spLocks/>
          </p:cNvSpPr>
          <p:nvPr/>
        </p:nvSpPr>
        <p:spPr>
          <a:xfrm>
            <a:off x="664744" y="5536411"/>
            <a:ext cx="4646514" cy="625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/>
              <a:t>Jainas</a:t>
            </a:r>
            <a:r>
              <a:rPr lang="en-US" sz="3200" dirty="0"/>
              <a:t> accept all seven</a:t>
            </a:r>
          </a:p>
        </p:txBody>
      </p:sp>
    </p:spTree>
    <p:extLst>
      <p:ext uri="{BB962C8B-B14F-4D97-AF65-F5344CB8AC3E}">
        <p14:creationId xmlns:p14="http://schemas.microsoft.com/office/powerpoint/2010/main" val="265629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4FBA7FE-F4B7-740D-F340-D6FACD079E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9" b="55695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8B5A38F-DF8D-C36D-6466-ACB6BCF33976}"/>
              </a:ext>
            </a:extLst>
          </p:cNvPr>
          <p:cNvSpPr txBox="1"/>
          <p:nvPr/>
        </p:nvSpPr>
        <p:spPr>
          <a:xfrm>
            <a:off x="1029324" y="1842042"/>
            <a:ext cx="1056806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Playfair Display" pitchFamily="2" charset="77"/>
              </a:rPr>
              <a:t>When there is a desire to designate a singular object—such as the soul, or something else—with two properties, like existing and non-existing, which are posited as being simultaneously fundamental, there is no possible such word [for this], and so it is unsayable. For example, it cannot be expressed by saying “In one existing thing there are simultaneously both the qualities of existence and non-existence,” since that expression does not have the capacity to produce recognition of non-existence.  Likewise, if we said “In one </a:t>
            </a:r>
            <a:r>
              <a:rPr lang="en-US" sz="2000" i="1" dirty="0">
                <a:latin typeface="Playfair Display" pitchFamily="2" charset="77"/>
              </a:rPr>
              <a:t>non</a:t>
            </a:r>
            <a:r>
              <a:rPr lang="en-US" sz="2000" dirty="0">
                <a:latin typeface="Playfair Display" pitchFamily="2" charset="77"/>
              </a:rPr>
              <a:t>-existent thing...” since that expression does not have the capacity to produce recognition of existence.  </a:t>
            </a:r>
          </a:p>
          <a:p>
            <a:endParaRPr lang="en-US" sz="2400" dirty="0">
              <a:latin typeface="Playfair Display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0654AB-8C6E-2A14-B6AB-FF4DFC764035}"/>
              </a:ext>
            </a:extLst>
          </p:cNvPr>
          <p:cNvSpPr txBox="1"/>
          <p:nvPr/>
        </p:nvSpPr>
        <p:spPr>
          <a:xfrm>
            <a:off x="609600" y="587292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Malliṣeṇa</a:t>
            </a:r>
            <a:r>
              <a:rPr lang="en-US" sz="2800" dirty="0">
                <a:latin typeface="+mj-lt"/>
              </a:rPr>
              <a:t> (c. 13</a:t>
            </a:r>
            <a:r>
              <a:rPr lang="en-US" sz="2800" baseline="30000" dirty="0">
                <a:latin typeface="+mj-lt"/>
              </a:rPr>
              <a:t>th</a:t>
            </a:r>
            <a:r>
              <a:rPr lang="en-US" sz="2800" dirty="0">
                <a:latin typeface="+mj-lt"/>
              </a:rPr>
              <a:t> cent. CE)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51442D-B771-E302-39A5-54A124870DE0}"/>
              </a:ext>
            </a:extLst>
          </p:cNvPr>
          <p:cNvSpPr txBox="1"/>
          <p:nvPr/>
        </p:nvSpPr>
        <p:spPr>
          <a:xfrm>
            <a:off x="609600" y="5070379"/>
            <a:ext cx="10568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latin typeface="Playfair Display" pitchFamily="2" charset="77"/>
              </a:rPr>
              <a:t>dvābhyāmastitvanāstitvadharmābhyāṃ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yugapatpradhānatayā'rpitābhyāmekasya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vastuno'bhidhitsāyāṃ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tādṛśasya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śabdasyāsaṃbhavādavaktavyaṃ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jīvādistu</a:t>
            </a:r>
            <a:r>
              <a:rPr lang="en-US" i="1" dirty="0">
                <a:latin typeface="Playfair Display" pitchFamily="2" charset="77"/>
              </a:rPr>
              <a:t> | </a:t>
            </a:r>
            <a:r>
              <a:rPr lang="en-US" i="1" dirty="0" err="1">
                <a:latin typeface="Playfair Display" pitchFamily="2" charset="77"/>
              </a:rPr>
              <a:t>tathāhi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sadasattvaguṇadvyayaṃ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yugapadekatra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sadityanena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vaktumaśakyam</a:t>
            </a:r>
            <a:r>
              <a:rPr lang="en-US" i="1" dirty="0">
                <a:latin typeface="Playfair Display" pitchFamily="2" charset="77"/>
              </a:rPr>
              <a:t> | </a:t>
            </a:r>
            <a:r>
              <a:rPr lang="en-US" i="1" dirty="0" err="1">
                <a:latin typeface="Playfair Display" pitchFamily="2" charset="77"/>
              </a:rPr>
              <a:t>tasyāsattvapratipādanāsamarthatvāt</a:t>
            </a:r>
            <a:r>
              <a:rPr lang="en-US" i="1" dirty="0">
                <a:latin typeface="Playfair Display" pitchFamily="2" charset="77"/>
              </a:rPr>
              <a:t> | </a:t>
            </a:r>
            <a:r>
              <a:rPr lang="en-US" i="1" dirty="0" err="1">
                <a:latin typeface="Playfair Display" pitchFamily="2" charset="77"/>
              </a:rPr>
              <a:t>tathā'sadityanenāpi</a:t>
            </a:r>
            <a:r>
              <a:rPr lang="en-US" i="1" dirty="0">
                <a:latin typeface="Playfair Display" pitchFamily="2" charset="77"/>
              </a:rPr>
              <a:t> | </a:t>
            </a:r>
            <a:r>
              <a:rPr lang="en-US" i="1" dirty="0" err="1">
                <a:latin typeface="Playfair Display" pitchFamily="2" charset="77"/>
              </a:rPr>
              <a:t>tasya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sattvapratyāyanasāmarthyābhāvāt</a:t>
            </a:r>
            <a:r>
              <a:rPr lang="en-US" i="1" dirty="0">
                <a:latin typeface="Playfair Display" pitchFamily="2" charset="77"/>
              </a:rPr>
              <a:t> | </a:t>
            </a:r>
            <a:r>
              <a:rPr lang="en-US" dirty="0">
                <a:latin typeface="Playfair Display" pitchFamily="2" charset="77"/>
              </a:rPr>
              <a:t>SVM p. 144.143–46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AA948-B084-5A81-2A41-8733759D0EE9}"/>
              </a:ext>
            </a:extLst>
          </p:cNvPr>
          <p:cNvSpPr txBox="1"/>
          <p:nvPr/>
        </p:nvSpPr>
        <p:spPr>
          <a:xfrm>
            <a:off x="798286" y="1248923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Unsayability (</a:t>
            </a:r>
            <a:r>
              <a:rPr lang="en-US" sz="2200" i="1" dirty="0" err="1">
                <a:latin typeface="Playfair Display" pitchFamily="2" charset="77"/>
              </a:rPr>
              <a:t>avaktavyam</a:t>
            </a:r>
            <a:r>
              <a:rPr lang="en-US" sz="2200" dirty="0">
                <a:latin typeface="Playfair Display" pitchFamily="2" charset="7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2422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4FBA7FE-F4B7-740D-F340-D6FACD079E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9" b="55695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8B5A38F-DF8D-C36D-6466-ACB6BCF33976}"/>
              </a:ext>
            </a:extLst>
          </p:cNvPr>
          <p:cNvSpPr txBox="1"/>
          <p:nvPr/>
        </p:nvSpPr>
        <p:spPr>
          <a:xfrm>
            <a:off x="629202" y="1926102"/>
            <a:ext cx="109174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Playfair Display" pitchFamily="2" charset="77"/>
              </a:rPr>
              <a:t>What is successive and what is simultaneous? When one wants to express a difference between the properties of existence and non-existence according to time, etc., then, since a single word cannot produce a recognition of several objects, [it is said] successively. But when the instantiated basis (</a:t>
            </a:r>
            <a:r>
              <a:rPr lang="en-US" sz="2000" i="1" dirty="0" err="1">
                <a:latin typeface="Playfair Display" pitchFamily="2" charset="77"/>
              </a:rPr>
              <a:t>atmārūpa</a:t>
            </a:r>
            <a:r>
              <a:rPr lang="en-US" sz="2000" dirty="0">
                <a:latin typeface="Playfair Display" pitchFamily="2" charset="77"/>
              </a:rPr>
              <a:t>) of those same properties occurs together in time, etc., with those properties, then, given that one word is also the means to produce the recognition of a singular property, it is possible to comprehend an object with such a nature as constituted by many additional properties. Therefore, it is simultaneous.</a:t>
            </a:r>
            <a:endParaRPr lang="en-US" sz="2400" dirty="0">
              <a:latin typeface="Playfair Display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0654AB-8C6E-2A14-B6AB-FF4DFC764035}"/>
              </a:ext>
            </a:extLst>
          </p:cNvPr>
          <p:cNvSpPr txBox="1"/>
          <p:nvPr/>
        </p:nvSpPr>
        <p:spPr>
          <a:xfrm>
            <a:off x="609600" y="587292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Malliṣeṇa</a:t>
            </a:r>
            <a:r>
              <a:rPr lang="en-US" sz="2800" dirty="0">
                <a:latin typeface="+mj-lt"/>
              </a:rPr>
              <a:t> (c. 13</a:t>
            </a:r>
            <a:r>
              <a:rPr lang="en-US" sz="2800" baseline="30000" dirty="0">
                <a:latin typeface="+mj-lt"/>
              </a:rPr>
              <a:t>th</a:t>
            </a:r>
            <a:r>
              <a:rPr lang="en-US" sz="2800" dirty="0">
                <a:latin typeface="+mj-lt"/>
              </a:rPr>
              <a:t> cent. CE)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51442D-B771-E302-39A5-54A124870DE0}"/>
              </a:ext>
            </a:extLst>
          </p:cNvPr>
          <p:cNvSpPr txBox="1"/>
          <p:nvPr/>
        </p:nvSpPr>
        <p:spPr>
          <a:xfrm>
            <a:off x="609600" y="5070468"/>
            <a:ext cx="11205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>
                <a:latin typeface="Playfair Display" pitchFamily="2" charset="77"/>
              </a:rPr>
              <a:t>kaḥ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punaḥ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kramaḥ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kiṃ</a:t>
            </a:r>
            <a:r>
              <a:rPr lang="en-US" sz="1600" i="1" dirty="0">
                <a:latin typeface="Playfair Display" pitchFamily="2" charset="77"/>
              </a:rPr>
              <a:t> ca </a:t>
            </a:r>
            <a:r>
              <a:rPr lang="en-US" sz="1600" i="1" dirty="0" err="1">
                <a:latin typeface="Playfair Display" pitchFamily="2" charset="77"/>
              </a:rPr>
              <a:t>yaugapadyam</a:t>
            </a:r>
            <a:r>
              <a:rPr lang="en-US" sz="1600" i="1" dirty="0">
                <a:latin typeface="Playfair Display" pitchFamily="2" charset="77"/>
              </a:rPr>
              <a:t> | </a:t>
            </a:r>
            <a:r>
              <a:rPr lang="en-US" sz="1600" i="1" dirty="0" err="1">
                <a:latin typeface="Playfair Display" pitchFamily="2" charset="77"/>
              </a:rPr>
              <a:t>yadā'stitvādidharmāṇāṃ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kālādibhirbhedvivakṣā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tadaikaśabdasyānekārthpratyāyane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śaktyabhāvāt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kramaḥ</a:t>
            </a:r>
            <a:r>
              <a:rPr lang="en-US" sz="1600" i="1" dirty="0">
                <a:latin typeface="Playfair Display" pitchFamily="2" charset="77"/>
              </a:rPr>
              <a:t>| </a:t>
            </a:r>
            <a:r>
              <a:rPr lang="en-US" sz="1600" i="1" dirty="0" err="1">
                <a:latin typeface="Playfair Display" pitchFamily="2" charset="77"/>
              </a:rPr>
              <a:t>yadā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tu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teṣāmeva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dharmāṇāṃ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kālādibhirabhedena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vṛttamātmarūpamucyate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tadaikenāpi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śabdenaikadharmapratyāyanamukhena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tadātmakatāmāpannasyānekaśeṣadharmarūpasya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vastunaḥ</a:t>
            </a:r>
            <a:r>
              <a:rPr lang="en-US" sz="1600" i="1" dirty="0">
                <a:latin typeface="Playfair Display" pitchFamily="2" charset="77"/>
              </a:rPr>
              <a:t> </a:t>
            </a:r>
            <a:r>
              <a:rPr lang="en-US" sz="1600" i="1" dirty="0" err="1">
                <a:latin typeface="Playfair Display" pitchFamily="2" charset="77"/>
              </a:rPr>
              <a:t>pratipādanasaṃbhavādyaugapadyam</a:t>
            </a:r>
            <a:r>
              <a:rPr lang="en-US" sz="1600" i="1" dirty="0">
                <a:latin typeface="Playfair Display" pitchFamily="2" charset="77"/>
              </a:rPr>
              <a:t> | </a:t>
            </a:r>
            <a:r>
              <a:rPr lang="en-US" sz="1600" dirty="0">
                <a:latin typeface="Playfair Display" pitchFamily="2" charset="77"/>
              </a:rPr>
              <a:t>SVM p. 146.183–89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AA948-B084-5A81-2A41-8733759D0EE9}"/>
              </a:ext>
            </a:extLst>
          </p:cNvPr>
          <p:cNvSpPr txBox="1"/>
          <p:nvPr/>
        </p:nvSpPr>
        <p:spPr>
          <a:xfrm>
            <a:off x="798286" y="1248923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Successive v. Simultaneous</a:t>
            </a:r>
          </a:p>
        </p:txBody>
      </p:sp>
    </p:spTree>
    <p:extLst>
      <p:ext uri="{BB962C8B-B14F-4D97-AF65-F5344CB8AC3E}">
        <p14:creationId xmlns:p14="http://schemas.microsoft.com/office/powerpoint/2010/main" val="12773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432-3E7B-8472-EEB1-FC35BF8C6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E9F8E029-4BCA-EBD2-441E-BDE54909EC9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9" b="55695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9642EE7-2090-7B6B-FE00-6EFDE680E6D5}"/>
              </a:ext>
            </a:extLst>
          </p:cNvPr>
          <p:cNvSpPr txBox="1"/>
          <p:nvPr/>
        </p:nvSpPr>
        <p:spPr>
          <a:xfrm>
            <a:off x="1644576" y="1863530"/>
            <a:ext cx="890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Playfair Display" pitchFamily="2" charset="77"/>
              </a:rPr>
              <a:t>But it is not completely unsayable, for in that case we could not designate it with the word "unsayable" at all.</a:t>
            </a:r>
            <a:endParaRPr lang="en-US" sz="2400" dirty="0">
              <a:latin typeface="Playfair Display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E7EB39-BE36-C614-025E-9CD24059446B}"/>
              </a:ext>
            </a:extLst>
          </p:cNvPr>
          <p:cNvSpPr txBox="1"/>
          <p:nvPr/>
        </p:nvSpPr>
        <p:spPr>
          <a:xfrm>
            <a:off x="609600" y="587292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Malliṣeṇa</a:t>
            </a:r>
            <a:r>
              <a:rPr lang="en-US" sz="2800" dirty="0">
                <a:latin typeface="+mj-lt"/>
              </a:rPr>
              <a:t> (c. 13</a:t>
            </a:r>
            <a:r>
              <a:rPr lang="en-US" sz="2800" baseline="30000" dirty="0">
                <a:latin typeface="+mj-lt"/>
              </a:rPr>
              <a:t>th</a:t>
            </a:r>
            <a:r>
              <a:rPr lang="en-US" sz="2800" dirty="0">
                <a:latin typeface="+mj-lt"/>
              </a:rPr>
              <a:t> cent. CE)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FA80BC-D03E-2D68-85E4-5E38F9592D39}"/>
              </a:ext>
            </a:extLst>
          </p:cNvPr>
          <p:cNvSpPr txBox="1"/>
          <p:nvPr/>
        </p:nvSpPr>
        <p:spPr>
          <a:xfrm>
            <a:off x="798286" y="1248923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Not Completely Unsayable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B76C84-2341-8EC9-A9A2-133D5163C26A}"/>
              </a:ext>
            </a:extLst>
          </p:cNvPr>
          <p:cNvSpPr txBox="1"/>
          <p:nvPr/>
        </p:nvSpPr>
        <p:spPr>
          <a:xfrm>
            <a:off x="798286" y="2717959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Criticism of </a:t>
            </a:r>
            <a:r>
              <a:rPr lang="en-US" sz="2200" dirty="0" err="1">
                <a:latin typeface="Playfair Display" pitchFamily="2" charset="77"/>
              </a:rPr>
              <a:t>Nāgārjuna</a:t>
            </a:r>
            <a:endParaRPr lang="en-US" sz="2200" dirty="0">
              <a:latin typeface="Playfair Display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9287B-CB02-9C5E-A194-F47C7B7C13B9}"/>
              </a:ext>
            </a:extLst>
          </p:cNvPr>
          <p:cNvSpPr txBox="1"/>
          <p:nvPr/>
        </p:nvSpPr>
        <p:spPr>
          <a:xfrm>
            <a:off x="1644576" y="3422507"/>
            <a:ext cx="890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Playfair Display" pitchFamily="2" charset="77"/>
              </a:rPr>
              <a:t>Just like anything else, without something that warrants it, emptiness has no legs to establish its own position (Hemacandra)</a:t>
            </a:r>
            <a:endParaRPr lang="en-US" sz="2400" dirty="0">
              <a:latin typeface="Playfair Display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037A33-CB94-C577-31BC-B1AC83F22ACA}"/>
              </a:ext>
            </a:extLst>
          </p:cNvPr>
          <p:cNvSpPr txBox="1"/>
          <p:nvPr/>
        </p:nvSpPr>
        <p:spPr>
          <a:xfrm>
            <a:off x="609600" y="5132287"/>
            <a:ext cx="60373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Playfair Display" pitchFamily="2" charset="77"/>
              </a:rPr>
              <a:t>na</a:t>
            </a:r>
            <a:r>
              <a:rPr lang="en-US" sz="2200" i="1" dirty="0">
                <a:latin typeface="Playfair Display" pitchFamily="2" charset="77"/>
              </a:rPr>
              <a:t> ca </a:t>
            </a:r>
            <a:r>
              <a:rPr lang="en-US" sz="2200" i="1" dirty="0" err="1">
                <a:latin typeface="Playfair Display" pitchFamily="2" charset="77"/>
              </a:rPr>
              <a:t>sarvathā'vaktavyam</a:t>
            </a:r>
            <a:r>
              <a:rPr lang="en-US" sz="2200" i="1" dirty="0">
                <a:latin typeface="Playfair Display" pitchFamily="2" charset="77"/>
              </a:rPr>
              <a:t> | </a:t>
            </a:r>
            <a:r>
              <a:rPr lang="en-US" sz="2200" i="1" dirty="0" err="1">
                <a:latin typeface="Playfair Display" pitchFamily="2" charset="77"/>
              </a:rPr>
              <a:t>avaktavyaśabdenāpyanabhidheyatvaprasaṅgāt</a:t>
            </a:r>
            <a:r>
              <a:rPr lang="en-US" sz="2200" i="1" dirty="0">
                <a:latin typeface="Playfair Display" pitchFamily="2" charset="77"/>
              </a:rPr>
              <a:t> | </a:t>
            </a:r>
            <a:r>
              <a:rPr lang="en-US" sz="2200" dirty="0">
                <a:latin typeface="Playfair Display" pitchFamily="2" charset="77"/>
              </a:rPr>
              <a:t>SVM p. 145.152–53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8ED90-C0B5-4F58-0A3E-60011B88500C}"/>
              </a:ext>
            </a:extLst>
          </p:cNvPr>
          <p:cNvSpPr txBox="1"/>
          <p:nvPr/>
        </p:nvSpPr>
        <p:spPr>
          <a:xfrm>
            <a:off x="7000407" y="5069501"/>
            <a:ext cx="46782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Playfair Display" pitchFamily="2" charset="77"/>
              </a:rPr>
              <a:t>vinā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pramāṇaṃ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paravanna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śūnyaḥ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svapakṣasiddheḥ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padamaśnuvīta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i="1" dirty="0"/>
              <a:t>|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dirty="0">
                <a:latin typeface="Playfair Display" pitchFamily="2" charset="77"/>
              </a:rPr>
              <a:t>AVD 17ab</a:t>
            </a:r>
          </a:p>
        </p:txBody>
      </p:sp>
    </p:spTree>
    <p:extLst>
      <p:ext uri="{BB962C8B-B14F-4D97-AF65-F5344CB8AC3E}">
        <p14:creationId xmlns:p14="http://schemas.microsoft.com/office/powerpoint/2010/main" val="386609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7908C-FBBC-8DDB-0C7D-E02E2B13B5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30" y="520559"/>
            <a:ext cx="5021943" cy="625665"/>
          </a:xfrm>
        </p:spPr>
        <p:txBody>
          <a:bodyPr>
            <a:noAutofit/>
          </a:bodyPr>
          <a:lstStyle/>
          <a:p>
            <a:r>
              <a:rPr lang="en-US" sz="3600" dirty="0"/>
              <a:t>Formalizing </a:t>
            </a:r>
            <a:r>
              <a:rPr lang="en-US" sz="3600" dirty="0" err="1"/>
              <a:t>Nāgārjuna</a:t>
            </a: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EDF006-90A1-89D7-23FB-BC8FB003C89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l="23007" t="13493" r="24275" b="44079"/>
          <a:stretch>
            <a:fillRect/>
          </a:stretch>
        </p:blipFill>
        <p:spPr>
          <a:xfrm>
            <a:off x="5776686" y="391884"/>
            <a:ext cx="6037943" cy="6070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89D8B2-63F5-6E67-0295-785FB73A95BA}"/>
              </a:ext>
            </a:extLst>
          </p:cNvPr>
          <p:cNvSpPr txBox="1"/>
          <p:nvPr/>
        </p:nvSpPr>
        <p:spPr>
          <a:xfrm>
            <a:off x="607928" y="1993948"/>
            <a:ext cx="476014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Must not amount to a thesis; </a:t>
            </a:r>
            <a:br>
              <a:rPr lang="en-US" sz="2200" dirty="0">
                <a:latin typeface="Playfair Display" pitchFamily="2" charset="77"/>
              </a:rPr>
            </a:br>
            <a:r>
              <a:rPr lang="en-US" sz="2200" dirty="0">
                <a:latin typeface="Playfair Display" pitchFamily="2" charset="77"/>
              </a:rPr>
              <a:t>even negation is </a:t>
            </a:r>
            <a:r>
              <a:rPr lang="en-US" sz="2200" dirty="0" err="1">
                <a:latin typeface="Playfair Display" pitchFamily="2" charset="77"/>
              </a:rPr>
              <a:t>unsayable</a:t>
            </a:r>
            <a:r>
              <a:rPr lang="en-US" sz="2200" baseline="-25000" dirty="0" err="1">
                <a:latin typeface="Playfair Display" pitchFamily="2" charset="77"/>
              </a:rPr>
              <a:t>B</a:t>
            </a:r>
            <a:r>
              <a:rPr lang="en-US" sz="2200" dirty="0">
                <a:latin typeface="Playfair Display" pitchFamily="2" charset="77"/>
              </a:rPr>
              <a:t> </a:t>
            </a:r>
            <a:br>
              <a:rPr lang="en-US" sz="2200" dirty="0">
                <a:latin typeface="Playfair Display" pitchFamily="2" charset="77"/>
              </a:rPr>
            </a:br>
            <a:r>
              <a:rPr lang="en-US" sz="2200" dirty="0">
                <a:latin typeface="Playfair Display" pitchFamily="2" charset="77"/>
              </a:rPr>
              <a:t>(</a:t>
            </a:r>
            <a:r>
              <a:rPr lang="en-US" sz="2200" i="1" dirty="0" err="1">
                <a:latin typeface="Playfair Display" pitchFamily="2" charset="77"/>
              </a:rPr>
              <a:t>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vaktavyam</a:t>
            </a:r>
            <a:r>
              <a:rPr lang="en-US" sz="2200" i="1" dirty="0">
                <a:latin typeface="Playfair Display" pitchFamily="2" charset="77"/>
              </a:rPr>
              <a:t>)</a:t>
            </a:r>
            <a:endParaRPr lang="en-US" sz="2200" dirty="0">
              <a:latin typeface="Playfair Display" pitchFamily="2" charset="77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Rejection of the first corner cannot entail the second.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The rejection of the first and second cannot be a contradiction.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The third corner is composite.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The third corner must be distinct from the fourth.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F7734D9-057B-D4BF-271E-73CEA6CA4654}"/>
              </a:ext>
            </a:extLst>
          </p:cNvPr>
          <p:cNvSpPr txBox="1">
            <a:spLocks/>
          </p:cNvSpPr>
          <p:nvPr/>
        </p:nvSpPr>
        <p:spPr>
          <a:xfrm>
            <a:off x="668968" y="1146224"/>
            <a:ext cx="4797728" cy="6256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Criteria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753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7908C-FBBC-8DDB-0C7D-E02E2B13B5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30" y="520559"/>
            <a:ext cx="5021943" cy="625665"/>
          </a:xfrm>
        </p:spPr>
        <p:txBody>
          <a:bodyPr>
            <a:noAutofit/>
          </a:bodyPr>
          <a:lstStyle/>
          <a:p>
            <a:r>
              <a:rPr lang="en-US" sz="3600" dirty="0"/>
              <a:t>Relations to </a:t>
            </a:r>
            <a:r>
              <a:rPr lang="en-US" sz="3600" dirty="0" err="1"/>
              <a:t>Malliṣeṇa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89D8B2-63F5-6E67-0295-785FB73A95BA}"/>
              </a:ext>
            </a:extLst>
          </p:cNvPr>
          <p:cNvSpPr txBox="1"/>
          <p:nvPr/>
        </p:nvSpPr>
        <p:spPr>
          <a:xfrm>
            <a:off x="819297" y="2059987"/>
            <a:ext cx="433740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The third corner represents the Jaina view.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latin typeface="Playfair Display" pitchFamily="2" charset="77"/>
              </a:rPr>
              <a:t>Unsayability</a:t>
            </a:r>
            <a:r>
              <a:rPr lang="en-US" sz="2200" baseline="-25000" dirty="0" err="1">
                <a:latin typeface="Playfair Display" pitchFamily="2" charset="77"/>
              </a:rPr>
              <a:t>J</a:t>
            </a:r>
            <a:r>
              <a:rPr lang="en-US" sz="2200" dirty="0">
                <a:latin typeface="Playfair Display" pitchFamily="2" charset="77"/>
              </a:rPr>
              <a:t> (</a:t>
            </a:r>
            <a:r>
              <a:rPr lang="en-US" sz="2200" i="1" dirty="0" err="1">
                <a:latin typeface="Playfair Display" pitchFamily="2" charset="77"/>
              </a:rPr>
              <a:t>avaktavyam</a:t>
            </a:r>
            <a:r>
              <a:rPr lang="en-US" sz="2200" i="1" dirty="0">
                <a:latin typeface="Playfair Display" pitchFamily="2" charset="77"/>
              </a:rPr>
              <a:t>) ≠ </a:t>
            </a:r>
            <a:r>
              <a:rPr lang="en-US" sz="2200" dirty="0" err="1">
                <a:latin typeface="Playfair Display" pitchFamily="2" charset="77"/>
              </a:rPr>
              <a:t>Unsayability</a:t>
            </a:r>
            <a:r>
              <a:rPr lang="en-US" sz="2200" baseline="-25000" dirty="0" err="1">
                <a:latin typeface="Playfair Display" pitchFamily="2" charset="77"/>
              </a:rPr>
              <a:t>B</a:t>
            </a:r>
            <a:r>
              <a:rPr lang="en-US" sz="2200" dirty="0">
                <a:latin typeface="Playfair Display" pitchFamily="2" charset="77"/>
              </a:rPr>
              <a:t> (</a:t>
            </a:r>
            <a:r>
              <a:rPr lang="en-US" sz="2200" i="1" dirty="0" err="1">
                <a:latin typeface="Playfair Display" pitchFamily="2" charset="77"/>
              </a:rPr>
              <a:t>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vaktavyam</a:t>
            </a:r>
            <a:r>
              <a:rPr lang="en-US" sz="2200" i="1" dirty="0">
                <a:latin typeface="Playfair Display" pitchFamily="2" charset="77"/>
              </a:rPr>
              <a:t>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latin typeface="Playfair Display" pitchFamily="2" charset="77"/>
              </a:rPr>
              <a:t>Unsayability</a:t>
            </a:r>
            <a:r>
              <a:rPr lang="en-US" sz="2200" baseline="-25000" dirty="0" err="1">
                <a:latin typeface="Playfair Display" pitchFamily="2" charset="77"/>
              </a:rPr>
              <a:t>J</a:t>
            </a:r>
            <a:r>
              <a:rPr lang="en-US" sz="2200" dirty="0">
                <a:latin typeface="Playfair Display" pitchFamily="2" charset="77"/>
              </a:rPr>
              <a:t> and the third corner </a:t>
            </a:r>
            <a:r>
              <a:rPr lang="en-US" sz="2200" i="1" dirty="0">
                <a:latin typeface="Playfair Display" pitchFamily="2" charset="77"/>
              </a:rPr>
              <a:t>qua </a:t>
            </a:r>
            <a:r>
              <a:rPr lang="en-US" sz="2200" dirty="0">
                <a:latin typeface="Playfair Display" pitchFamily="2" charset="77"/>
              </a:rPr>
              <a:t>simultaneity are logically equivalent if </a:t>
            </a:r>
            <a:r>
              <a:rPr lang="en-US" sz="2200" dirty="0" err="1">
                <a:latin typeface="Playfair Display" pitchFamily="2" charset="77"/>
              </a:rPr>
              <a:t>intensionally</a:t>
            </a:r>
            <a:r>
              <a:rPr lang="en-US" sz="2200" dirty="0">
                <a:latin typeface="Playfair Display" pitchFamily="2" charset="77"/>
              </a:rPr>
              <a:t> different.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Each of the seven modes are partial, modal.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Playfair Display" pitchFamily="2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F7734D9-057B-D4BF-271E-73CEA6CA4654}"/>
              </a:ext>
            </a:extLst>
          </p:cNvPr>
          <p:cNvSpPr txBox="1">
            <a:spLocks/>
          </p:cNvSpPr>
          <p:nvPr/>
        </p:nvSpPr>
        <p:spPr>
          <a:xfrm>
            <a:off x="665073" y="1233906"/>
            <a:ext cx="4797728" cy="6256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Criteria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54951A-FA9A-7913-C34F-A979556CDE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3" t="15019" r="23540" b="43389"/>
          <a:stretch>
            <a:fillRect/>
          </a:stretch>
        </p:blipFill>
        <p:spPr>
          <a:xfrm>
            <a:off x="5768898" y="391884"/>
            <a:ext cx="6056309" cy="597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8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9B35425-53B1-C275-70FF-5C6A03BCE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7" y="841248"/>
            <a:ext cx="3614111" cy="1757505"/>
          </a:xfrm>
        </p:spPr>
        <p:txBody>
          <a:bodyPr>
            <a:normAutofit/>
          </a:bodyPr>
          <a:lstStyle/>
          <a:p>
            <a:r>
              <a:rPr lang="en-US" sz="4200" dirty="0"/>
              <a:t>An Attempt at Formalization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F444984-6759-8026-1E33-2D3576D7B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528" y="2794000"/>
            <a:ext cx="3614112" cy="3237592"/>
          </a:xfrm>
        </p:spPr>
        <p:txBody>
          <a:bodyPr/>
          <a:lstStyle/>
          <a:p>
            <a:r>
              <a:rPr lang="en-US" dirty="0">
                <a:latin typeface="Playfair Display" pitchFamily="2" charset="77"/>
              </a:rPr>
              <a:t>Heyting Algebra as equivalent to a theory of lattices on open sets.</a:t>
            </a:r>
          </a:p>
          <a:p>
            <a:r>
              <a:rPr lang="en-US" dirty="0" err="1">
                <a:latin typeface="Playfair Display" pitchFamily="2" charset="77"/>
              </a:rPr>
              <a:t>Rasiowa</a:t>
            </a:r>
            <a:r>
              <a:rPr lang="en-US" dirty="0">
                <a:latin typeface="Playfair Display" pitchFamily="2" charset="77"/>
              </a:rPr>
              <a:t> and Sikorski, 1963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48A171-1E5D-C7C7-F7B0-6D2994DF7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1020944"/>
            <a:ext cx="1256496" cy="20560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250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9B35425-53B1-C275-70FF-5C6A03BCE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7" y="841248"/>
            <a:ext cx="3614111" cy="1757505"/>
          </a:xfrm>
        </p:spPr>
        <p:txBody>
          <a:bodyPr>
            <a:normAutofit/>
          </a:bodyPr>
          <a:lstStyle/>
          <a:p>
            <a:r>
              <a:rPr lang="en-US" sz="4200" dirty="0"/>
              <a:t>An Attempt at Formalization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48A171-1E5D-C7C7-F7B0-6D2994DF7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673" y="1026432"/>
            <a:ext cx="4494215" cy="4805135"/>
          </a:xfrm>
          <a:prstGeom prst="rect">
            <a:avLst/>
          </a:prstGeom>
          <a:noFill/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62D9ED8-947D-D95D-90A0-2CD5FA4AD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800" dirty="0">
                <a:latin typeface="Playfair Display" pitchFamily="2" charset="77"/>
              </a:rPr>
              <a:t>All Four Corners</a:t>
            </a:r>
          </a:p>
          <a:p>
            <a:endParaRPr lang="en-US" dirty="0">
              <a:latin typeface="Playfair Display" pitchFamily="2" charset="77"/>
            </a:endParaRPr>
          </a:p>
          <a:p>
            <a:r>
              <a:rPr lang="en-US" dirty="0">
                <a:latin typeface="Playfair Display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930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48A171-1E5D-C7C7-F7B0-6D2994DF7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0473" y="1026595"/>
            <a:ext cx="6839788" cy="4804809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FB8741-138D-20BB-E298-CAC319F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7" y="841248"/>
            <a:ext cx="3614111" cy="1757505"/>
          </a:xfrm>
        </p:spPr>
        <p:txBody>
          <a:bodyPr>
            <a:normAutofit/>
          </a:bodyPr>
          <a:lstStyle/>
          <a:p>
            <a:r>
              <a:rPr lang="en-US" sz="4200" dirty="0"/>
              <a:t>An Attempt at Formalization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28878E4-A709-9A4A-704D-F633EB9E2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528" y="2794000"/>
            <a:ext cx="3614112" cy="3237592"/>
          </a:xfrm>
        </p:spPr>
        <p:txBody>
          <a:bodyPr/>
          <a:lstStyle/>
          <a:p>
            <a:r>
              <a:rPr lang="en-US" sz="1800" dirty="0">
                <a:latin typeface="Playfair Display" pitchFamily="2" charset="77"/>
              </a:rPr>
              <a:t>Equivalences in Heyting Algebra</a:t>
            </a:r>
          </a:p>
          <a:p>
            <a:endParaRPr lang="en-US" sz="1800" dirty="0">
              <a:latin typeface="Playfair Display" pitchFamily="2" charset="77"/>
            </a:endParaRPr>
          </a:p>
          <a:p>
            <a:r>
              <a:rPr lang="en-US" sz="1800" dirty="0">
                <a:latin typeface="Playfair Display" pitchFamily="2" charset="77"/>
              </a:rPr>
              <a:t>If P or P* then not tierce (alpha)</a:t>
            </a:r>
            <a:br>
              <a:rPr lang="en-US" sz="1800" dirty="0">
                <a:latin typeface="Playfair Display" pitchFamily="2" charset="77"/>
              </a:rPr>
            </a:br>
            <a:r>
              <a:rPr lang="en-US" sz="1800" dirty="0">
                <a:latin typeface="Playfair Display" pitchFamily="2" charset="77"/>
              </a:rPr>
              <a:t>van Atten, 2024</a:t>
            </a:r>
          </a:p>
          <a:p>
            <a:endParaRPr lang="en-US" dirty="0">
              <a:latin typeface="Playfair Display" pitchFamily="2" charset="77"/>
            </a:endParaRPr>
          </a:p>
          <a:p>
            <a:r>
              <a:rPr lang="en-US" dirty="0">
                <a:latin typeface="Playfair Display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240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7BD8B-5161-25D1-367E-81E79A290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673" y="676993"/>
            <a:ext cx="4337407" cy="1070165"/>
          </a:xfrm>
        </p:spPr>
        <p:txBody>
          <a:bodyPr anchor="t">
            <a:normAutofit/>
          </a:bodyPr>
          <a:lstStyle/>
          <a:p>
            <a:r>
              <a:rPr lang="en-US" sz="4400" dirty="0"/>
              <a:t>Agenda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64AD6D-4029-D9B2-01D9-19B371819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/>
          <a:stretch>
            <a:fillRect/>
          </a:stretch>
        </p:blipFill>
        <p:spPr>
          <a:xfrm>
            <a:off x="5752063" y="361188"/>
            <a:ext cx="6089904" cy="6135624"/>
          </a:xfrm>
          <a:prstGeom prst="rect">
            <a:avLst/>
          </a:prstGeom>
          <a:noFill/>
          <a:ln w="19050">
            <a:noFill/>
            <a:miter lim="8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A1104D-D232-299E-8D68-68BFF6C734F2}"/>
              </a:ext>
            </a:extLst>
          </p:cNvPr>
          <p:cNvSpPr txBox="1"/>
          <p:nvPr/>
        </p:nvSpPr>
        <p:spPr>
          <a:xfrm>
            <a:off x="688673" y="2220686"/>
            <a:ext cx="47487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 err="1">
                <a:latin typeface="Playfair Display" pitchFamily="2" charset="77"/>
              </a:rPr>
              <a:t>Nāgārjuna</a:t>
            </a:r>
            <a:r>
              <a:rPr lang="en-US" sz="2400" dirty="0">
                <a:latin typeface="Playfair Display" pitchFamily="2" charset="77"/>
              </a:rPr>
              <a:t> and Buddhism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 err="1">
                <a:latin typeface="Playfair Display" pitchFamily="2" charset="77"/>
              </a:rPr>
              <a:t>Malliṣeṇa</a:t>
            </a:r>
            <a:r>
              <a:rPr lang="en-US" sz="2400" dirty="0">
                <a:latin typeface="Playfair Display" pitchFamily="2" charset="77"/>
              </a:rPr>
              <a:t> and Jainism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>
                <a:latin typeface="Playfair Display" pitchFamily="2" charset="77"/>
              </a:rPr>
              <a:t>An attempt at Formalization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>
                <a:latin typeface="Playfair Display" pitchFamily="2" charset="77"/>
              </a:rPr>
              <a:t>Outstanding Problems</a:t>
            </a:r>
          </a:p>
        </p:txBody>
      </p:sp>
    </p:spTree>
    <p:extLst>
      <p:ext uri="{BB962C8B-B14F-4D97-AF65-F5344CB8AC3E}">
        <p14:creationId xmlns:p14="http://schemas.microsoft.com/office/powerpoint/2010/main" val="374008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0206B-FF9D-225F-0375-51D117067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702C4-CFE6-0E80-A42B-52201CD01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30" y="520559"/>
            <a:ext cx="5021943" cy="625665"/>
          </a:xfrm>
        </p:spPr>
        <p:txBody>
          <a:bodyPr>
            <a:noAutofit/>
          </a:bodyPr>
          <a:lstStyle/>
          <a:p>
            <a:r>
              <a:rPr lang="en-US" sz="3600" dirty="0"/>
              <a:t>Formalizing </a:t>
            </a:r>
            <a:r>
              <a:rPr lang="en-US" sz="3600" dirty="0" err="1"/>
              <a:t>Nāgārjuna</a:t>
            </a: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F9ACCE-0441-3AAE-4521-306C31D56C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l="23007" t="13493" r="24275" b="44079"/>
          <a:stretch>
            <a:fillRect/>
          </a:stretch>
        </p:blipFill>
        <p:spPr>
          <a:xfrm>
            <a:off x="5776686" y="391884"/>
            <a:ext cx="6037943" cy="6070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BCC917-9D11-B630-9E5D-22D9B8A5E8FD}"/>
              </a:ext>
            </a:extLst>
          </p:cNvPr>
          <p:cNvSpPr txBox="1"/>
          <p:nvPr/>
        </p:nvSpPr>
        <p:spPr>
          <a:xfrm>
            <a:off x="607928" y="1993948"/>
            <a:ext cx="476014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Must not amount to a thesis; </a:t>
            </a:r>
            <a:br>
              <a:rPr lang="en-US" sz="2200" dirty="0">
                <a:latin typeface="Playfair Display" pitchFamily="2" charset="77"/>
              </a:rPr>
            </a:br>
            <a:r>
              <a:rPr lang="en-US" sz="2200" dirty="0">
                <a:latin typeface="Playfair Display" pitchFamily="2" charset="77"/>
              </a:rPr>
              <a:t>even negation is </a:t>
            </a:r>
            <a:r>
              <a:rPr lang="en-US" sz="2200" dirty="0" err="1">
                <a:latin typeface="Playfair Display" pitchFamily="2" charset="77"/>
              </a:rPr>
              <a:t>unsayable</a:t>
            </a:r>
            <a:r>
              <a:rPr lang="en-US" sz="2200" baseline="-25000" dirty="0" err="1">
                <a:latin typeface="Playfair Display" pitchFamily="2" charset="77"/>
              </a:rPr>
              <a:t>B</a:t>
            </a:r>
            <a:r>
              <a:rPr lang="en-US" sz="2200" dirty="0">
                <a:latin typeface="Playfair Display" pitchFamily="2" charset="77"/>
              </a:rPr>
              <a:t> </a:t>
            </a:r>
            <a:br>
              <a:rPr lang="en-US" sz="2200" dirty="0">
                <a:latin typeface="Playfair Display" pitchFamily="2" charset="77"/>
              </a:rPr>
            </a:br>
            <a:r>
              <a:rPr lang="en-US" sz="2200" dirty="0">
                <a:latin typeface="Playfair Display" pitchFamily="2" charset="77"/>
              </a:rPr>
              <a:t>(</a:t>
            </a:r>
            <a:r>
              <a:rPr lang="en-US" sz="2200" i="1" dirty="0" err="1">
                <a:latin typeface="Playfair Display" pitchFamily="2" charset="77"/>
              </a:rPr>
              <a:t>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vaktavyam</a:t>
            </a:r>
            <a:r>
              <a:rPr lang="en-US" sz="2200" i="1" dirty="0">
                <a:latin typeface="Playfair Display" pitchFamily="2" charset="77"/>
              </a:rPr>
              <a:t>)</a:t>
            </a:r>
            <a:endParaRPr lang="en-US" sz="2200" dirty="0">
              <a:latin typeface="Playfair Display" pitchFamily="2" charset="77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Rejection of the first corner cannot entail the second.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The rejection of the first and second cannot be a contradiction.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The third corner is composite.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The third corner must be distinct from the fourth.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199CB9C-AAB2-6F62-F055-E52544163C67}"/>
              </a:ext>
            </a:extLst>
          </p:cNvPr>
          <p:cNvSpPr txBox="1">
            <a:spLocks/>
          </p:cNvSpPr>
          <p:nvPr/>
        </p:nvSpPr>
        <p:spPr>
          <a:xfrm>
            <a:off x="668968" y="1146224"/>
            <a:ext cx="4797728" cy="6256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Criteria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310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2D497-69CB-3A57-BFBA-43B8D5157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4D625-498C-00AE-19F4-6333B0AD2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30" y="520559"/>
            <a:ext cx="5021943" cy="625665"/>
          </a:xfrm>
        </p:spPr>
        <p:txBody>
          <a:bodyPr>
            <a:noAutofit/>
          </a:bodyPr>
          <a:lstStyle/>
          <a:p>
            <a:r>
              <a:rPr lang="en-US" sz="3600" dirty="0"/>
              <a:t>Relations to </a:t>
            </a:r>
            <a:r>
              <a:rPr lang="en-US" sz="3600" dirty="0" err="1"/>
              <a:t>Malliṣeṇa</a:t>
            </a:r>
            <a:endParaRPr lang="en-US" sz="3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389346-F3B5-8D3A-5971-90FFF726459A}"/>
              </a:ext>
            </a:extLst>
          </p:cNvPr>
          <p:cNvSpPr txBox="1">
            <a:spLocks/>
          </p:cNvSpPr>
          <p:nvPr/>
        </p:nvSpPr>
        <p:spPr>
          <a:xfrm>
            <a:off x="665073" y="1233906"/>
            <a:ext cx="4797728" cy="6256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Criteria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57D1BF-264B-6B5E-DC10-5E9588F81A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3" t="15019" r="23540" b="43389"/>
          <a:stretch>
            <a:fillRect/>
          </a:stretch>
        </p:blipFill>
        <p:spPr>
          <a:xfrm>
            <a:off x="5768898" y="391884"/>
            <a:ext cx="6056309" cy="59779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EA9ACE-996E-081D-63B1-FA60ED622EA1}"/>
              </a:ext>
            </a:extLst>
          </p:cNvPr>
          <p:cNvSpPr txBox="1"/>
          <p:nvPr/>
        </p:nvSpPr>
        <p:spPr>
          <a:xfrm>
            <a:off x="819297" y="2059987"/>
            <a:ext cx="433740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The third corner represents the Jaina view.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latin typeface="Playfair Display" pitchFamily="2" charset="77"/>
              </a:rPr>
              <a:t>Unsayability</a:t>
            </a:r>
            <a:r>
              <a:rPr lang="en-US" sz="2200" baseline="-25000" dirty="0" err="1">
                <a:latin typeface="Playfair Display" pitchFamily="2" charset="77"/>
              </a:rPr>
              <a:t>J</a:t>
            </a:r>
            <a:r>
              <a:rPr lang="en-US" sz="2200" dirty="0">
                <a:latin typeface="Playfair Display" pitchFamily="2" charset="77"/>
              </a:rPr>
              <a:t> (</a:t>
            </a:r>
            <a:r>
              <a:rPr lang="en-US" sz="2200" i="1" dirty="0" err="1">
                <a:latin typeface="Playfair Display" pitchFamily="2" charset="77"/>
              </a:rPr>
              <a:t>avaktavyam</a:t>
            </a:r>
            <a:r>
              <a:rPr lang="en-US" sz="2200" i="1" dirty="0">
                <a:latin typeface="Playfair Display" pitchFamily="2" charset="77"/>
              </a:rPr>
              <a:t>) ≠ </a:t>
            </a:r>
            <a:r>
              <a:rPr lang="en-US" sz="2200" dirty="0" err="1">
                <a:latin typeface="Playfair Display" pitchFamily="2" charset="77"/>
              </a:rPr>
              <a:t>Unsayability</a:t>
            </a:r>
            <a:r>
              <a:rPr lang="en-US" sz="2200" baseline="-25000" dirty="0" err="1">
                <a:latin typeface="Playfair Display" pitchFamily="2" charset="77"/>
              </a:rPr>
              <a:t>B</a:t>
            </a:r>
            <a:r>
              <a:rPr lang="en-US" sz="2200" dirty="0">
                <a:latin typeface="Playfair Display" pitchFamily="2" charset="77"/>
              </a:rPr>
              <a:t> (</a:t>
            </a:r>
            <a:r>
              <a:rPr lang="en-US" sz="2200" i="1" dirty="0" err="1">
                <a:latin typeface="Playfair Display" pitchFamily="2" charset="77"/>
              </a:rPr>
              <a:t>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vaktavyam</a:t>
            </a:r>
            <a:r>
              <a:rPr lang="en-US" sz="2200" i="1" dirty="0">
                <a:latin typeface="Playfair Display" pitchFamily="2" charset="77"/>
              </a:rPr>
              <a:t>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latin typeface="Playfair Display" pitchFamily="2" charset="77"/>
              </a:rPr>
              <a:t>Unsayability</a:t>
            </a:r>
            <a:r>
              <a:rPr lang="en-US" sz="2200" baseline="-25000" dirty="0" err="1">
                <a:latin typeface="Playfair Display" pitchFamily="2" charset="77"/>
              </a:rPr>
              <a:t>J</a:t>
            </a:r>
            <a:r>
              <a:rPr lang="en-US" sz="2200" dirty="0">
                <a:latin typeface="Playfair Display" pitchFamily="2" charset="77"/>
              </a:rPr>
              <a:t> and the third corner </a:t>
            </a:r>
            <a:r>
              <a:rPr lang="en-US" sz="2200" i="1" dirty="0">
                <a:latin typeface="Playfair Display" pitchFamily="2" charset="77"/>
              </a:rPr>
              <a:t>qua </a:t>
            </a:r>
            <a:r>
              <a:rPr lang="en-US" sz="2200" dirty="0">
                <a:latin typeface="Playfair Display" pitchFamily="2" charset="77"/>
              </a:rPr>
              <a:t>simultaneity are logically equivalent if </a:t>
            </a:r>
            <a:r>
              <a:rPr lang="en-US" sz="2200" dirty="0" err="1">
                <a:latin typeface="Playfair Display" pitchFamily="2" charset="77"/>
              </a:rPr>
              <a:t>intensionally</a:t>
            </a:r>
            <a:r>
              <a:rPr lang="en-US" sz="2200" dirty="0">
                <a:latin typeface="Playfair Display" pitchFamily="2" charset="77"/>
              </a:rPr>
              <a:t> different.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Playfair Display" pitchFamily="2" charset="77"/>
              </a:rPr>
              <a:t>Each of the seven modes are partial, modal.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Playfair Displ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961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7BD8B-5161-25D1-367E-81E79A290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673" y="531850"/>
            <a:ext cx="4337407" cy="1070165"/>
          </a:xfrm>
        </p:spPr>
        <p:txBody>
          <a:bodyPr anchor="t">
            <a:normAutofit/>
          </a:bodyPr>
          <a:lstStyle/>
          <a:p>
            <a:r>
              <a:rPr lang="en-US" sz="4400" dirty="0"/>
              <a:t>Problems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64AD6D-4029-D9B2-01D9-19B371819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/>
          <a:stretch>
            <a:fillRect/>
          </a:stretch>
        </p:blipFill>
        <p:spPr>
          <a:xfrm>
            <a:off x="5752063" y="361188"/>
            <a:ext cx="6089904" cy="6135624"/>
          </a:xfrm>
          <a:prstGeom prst="rect">
            <a:avLst/>
          </a:prstGeom>
          <a:noFill/>
          <a:ln w="19050">
            <a:noFill/>
            <a:miter lim="8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A1104D-D232-299E-8D68-68BFF6C734F2}"/>
              </a:ext>
            </a:extLst>
          </p:cNvPr>
          <p:cNvSpPr txBox="1"/>
          <p:nvPr/>
        </p:nvSpPr>
        <p:spPr>
          <a:xfrm>
            <a:off x="688673" y="1212075"/>
            <a:ext cx="418812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>
                <a:latin typeface="Playfair Display" pitchFamily="2" charset="77"/>
              </a:rPr>
              <a:t>Logic: needs strict formal semantics and formal syntax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>
                <a:latin typeface="Playfair Display" pitchFamily="2" charset="77"/>
              </a:rPr>
              <a:t>Exegesis: needs to be tested across textual samples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>
                <a:latin typeface="Playfair Display" pitchFamily="2" charset="77"/>
              </a:rPr>
              <a:t>What does this get us? Is Pluralism the Dual of Quietism?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2400" i="1" dirty="0">
                <a:latin typeface="Playfair Display" pitchFamily="2" charset="77"/>
              </a:rPr>
              <a:t>Whereof one cannot speak, thereof they should have a lot to say?</a:t>
            </a:r>
          </a:p>
        </p:txBody>
      </p:sp>
    </p:spTree>
    <p:extLst>
      <p:ext uri="{BB962C8B-B14F-4D97-AF65-F5344CB8AC3E}">
        <p14:creationId xmlns:p14="http://schemas.microsoft.com/office/powerpoint/2010/main" val="106447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9F62E-49D2-E4F8-3762-9C78E5E06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C610B-604F-BA9A-8F94-7588D2BE3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9301" y="840278"/>
            <a:ext cx="4337407" cy="3739896"/>
          </a:xfrm>
        </p:spPr>
        <p:txBody>
          <a:bodyPr anchor="t">
            <a:normAutofit/>
          </a:bodyPr>
          <a:lstStyle/>
          <a:p>
            <a:r>
              <a:rPr lang="en-US" sz="4400" dirty="0"/>
              <a:t>Thank You!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20A400-0DDC-B489-4214-A757F174C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/>
          <a:stretch>
            <a:fillRect/>
          </a:stretch>
        </p:blipFill>
        <p:spPr>
          <a:xfrm>
            <a:off x="5752063" y="361188"/>
            <a:ext cx="6089904" cy="6135624"/>
          </a:xfrm>
          <a:prstGeom prst="rect">
            <a:avLst/>
          </a:prstGeom>
          <a:noFill/>
          <a:ln w="19050">
            <a:noFill/>
            <a:miter lim="800000"/>
          </a:ln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B2146DD3-6014-4497-13E4-483B0E4DF7E4}"/>
              </a:ext>
            </a:extLst>
          </p:cNvPr>
          <p:cNvSpPr txBox="1">
            <a:spLocks/>
          </p:cNvSpPr>
          <p:nvPr/>
        </p:nvSpPr>
        <p:spPr>
          <a:xfrm>
            <a:off x="806766" y="4889428"/>
            <a:ext cx="4647619" cy="13807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Jed Forman, Bhagwan Mallinath Assistant Professor, Loyola Marymount University</a:t>
            </a:r>
          </a:p>
          <a:p>
            <a:r>
              <a:rPr lang="en-US" sz="1600" dirty="0"/>
              <a:t>Doctoral student, Philosophy, University of Barcelona</a:t>
            </a:r>
          </a:p>
        </p:txBody>
      </p:sp>
    </p:spTree>
    <p:extLst>
      <p:ext uri="{BB962C8B-B14F-4D97-AF65-F5344CB8AC3E}">
        <p14:creationId xmlns:p14="http://schemas.microsoft.com/office/powerpoint/2010/main" val="182899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4FBA7FE-F4B7-740D-F340-D6FACD079E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rcRect l="-70" t="11970" r="70" b="58613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92FDF0-F1D0-9873-275F-D3F85F32ECD2}"/>
              </a:ext>
            </a:extLst>
          </p:cNvPr>
          <p:cNvSpPr txBox="1"/>
          <p:nvPr/>
        </p:nvSpPr>
        <p:spPr>
          <a:xfrm>
            <a:off x="609600" y="478488"/>
            <a:ext cx="7489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Nāgārjuna</a:t>
            </a:r>
            <a:r>
              <a:rPr lang="en-US" sz="2800" dirty="0">
                <a:latin typeface="+mj-lt"/>
              </a:rPr>
              <a:t> (c. 150–c. 250 CE)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B93AF3-2883-36E1-3E9B-E1D42CB6EE53}"/>
              </a:ext>
            </a:extLst>
          </p:cNvPr>
          <p:cNvSpPr txBox="1"/>
          <p:nvPr/>
        </p:nvSpPr>
        <p:spPr>
          <a:xfrm>
            <a:off x="609600" y="1357683"/>
            <a:ext cx="11088915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layfair Display" pitchFamily="2" charset="77"/>
              </a:rPr>
              <a:t>“The Second Buddha”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layfair Display"/>
              </a:rPr>
              <a:t>Rejection of </a:t>
            </a:r>
            <a:r>
              <a:rPr lang="en-US" sz="2800" i="1" err="1">
                <a:latin typeface="Playfair Display"/>
              </a:rPr>
              <a:t>svabhāva</a:t>
            </a:r>
            <a:r>
              <a:rPr lang="en-US" sz="2800" i="1" dirty="0">
                <a:latin typeface="Playfair Display"/>
              </a:rPr>
              <a:t>, </a:t>
            </a:r>
            <a:r>
              <a:rPr lang="en-US" sz="2800">
                <a:latin typeface="Playfair Display"/>
              </a:rPr>
              <a:t>nothing has “own essence” = emptiness</a:t>
            </a:r>
            <a:endParaRPr lang="en-US" sz="2800" i="1" dirty="0">
              <a:latin typeface="Playfair Display" pitchFamily="2" charset="77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layfair Display" pitchFamily="2" charset="77"/>
              </a:rPr>
              <a:t>Soteriology: suffering comes from believing in own essence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layfair Display" pitchFamily="2" charset="77"/>
              </a:rPr>
              <a:t>Uses Four Corners to exhaust possibility space for own essence</a:t>
            </a:r>
          </a:p>
        </p:txBody>
      </p:sp>
    </p:spTree>
    <p:extLst>
      <p:ext uri="{BB962C8B-B14F-4D97-AF65-F5344CB8AC3E}">
        <p14:creationId xmlns:p14="http://schemas.microsoft.com/office/powerpoint/2010/main" val="164036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7908C-FBBC-8DDB-0C7D-E02E2B13B5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30" y="520559"/>
            <a:ext cx="5021943" cy="625665"/>
          </a:xfrm>
        </p:spPr>
        <p:txBody>
          <a:bodyPr>
            <a:noAutofit/>
          </a:bodyPr>
          <a:lstStyle/>
          <a:p>
            <a:r>
              <a:rPr lang="en-US" sz="3600" dirty="0"/>
              <a:t>The Four Corners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EDF006-90A1-89D7-23FB-BC8FB003C89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l="23007" t="13493" r="24275" b="44079"/>
          <a:stretch>
            <a:fillRect/>
          </a:stretch>
        </p:blipFill>
        <p:spPr>
          <a:xfrm>
            <a:off x="5776686" y="391884"/>
            <a:ext cx="6037943" cy="6070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89D8B2-63F5-6E67-0295-785FB73A95BA}"/>
              </a:ext>
            </a:extLst>
          </p:cNvPr>
          <p:cNvSpPr txBox="1"/>
          <p:nvPr/>
        </p:nvSpPr>
        <p:spPr>
          <a:xfrm>
            <a:off x="902551" y="1799367"/>
            <a:ext cx="41709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>
                <a:latin typeface="Playfair Display" pitchFamily="2" charset="77"/>
              </a:rPr>
              <a:t>It exists (</a:t>
            </a:r>
            <a:r>
              <a:rPr lang="en-US" sz="2400" i="1" dirty="0" err="1">
                <a:latin typeface="Playfair Display" pitchFamily="2" charset="77"/>
              </a:rPr>
              <a:t>asti</a:t>
            </a:r>
            <a:r>
              <a:rPr lang="en-US" sz="2400" dirty="0">
                <a:latin typeface="Playfair Display" pitchFamily="2" charset="77"/>
              </a:rPr>
              <a:t>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>
                <a:latin typeface="Playfair Display" pitchFamily="2" charset="77"/>
              </a:rPr>
              <a:t>It does not exist (</a:t>
            </a:r>
            <a:r>
              <a:rPr lang="en-US" sz="2400" i="1" dirty="0" err="1">
                <a:latin typeface="Playfair Display" pitchFamily="2" charset="77"/>
              </a:rPr>
              <a:t>nāsti</a:t>
            </a:r>
            <a:r>
              <a:rPr lang="en-US" sz="2400" dirty="0">
                <a:latin typeface="Playfair Display" pitchFamily="2" charset="77"/>
              </a:rPr>
              <a:t>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>
                <a:latin typeface="Playfair Display" pitchFamily="2" charset="77"/>
              </a:rPr>
              <a:t>It both exists and not exists (</a:t>
            </a:r>
            <a:r>
              <a:rPr lang="en-US" sz="2400" i="1" dirty="0" err="1">
                <a:latin typeface="Playfair Display" pitchFamily="2" charset="77"/>
              </a:rPr>
              <a:t>ubhaya</a:t>
            </a:r>
            <a:r>
              <a:rPr lang="en-US" sz="2400" dirty="0">
                <a:latin typeface="Playfair Display" pitchFamily="2" charset="77"/>
              </a:rPr>
              <a:t>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>
                <a:latin typeface="Playfair Display" pitchFamily="2" charset="77"/>
              </a:rPr>
              <a:t>It neither exists nor does not exist (</a:t>
            </a:r>
            <a:r>
              <a:rPr lang="en-US" sz="2400" i="1" dirty="0" err="1">
                <a:latin typeface="Playfair Display" pitchFamily="2" charset="77"/>
              </a:rPr>
              <a:t>nobhaya</a:t>
            </a:r>
            <a:r>
              <a:rPr lang="en-US" sz="2400" dirty="0">
                <a:latin typeface="Playfair Display" pitchFamily="2" charset="77"/>
              </a:rPr>
              <a:t>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1B3C82-CF8D-4E64-287B-D1B793AE93C0}"/>
              </a:ext>
            </a:extLst>
          </p:cNvPr>
          <p:cNvSpPr txBox="1">
            <a:spLocks/>
          </p:cNvSpPr>
          <p:nvPr/>
        </p:nvSpPr>
        <p:spPr>
          <a:xfrm>
            <a:off x="621102" y="5222499"/>
            <a:ext cx="4733798" cy="625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err="1"/>
              <a:t>Nāgārjuna</a:t>
            </a:r>
            <a:r>
              <a:rPr lang="en-US" sz="3000" dirty="0"/>
              <a:t> rejects all four</a:t>
            </a:r>
          </a:p>
        </p:txBody>
      </p:sp>
    </p:spTree>
    <p:extLst>
      <p:ext uri="{BB962C8B-B14F-4D97-AF65-F5344CB8AC3E}">
        <p14:creationId xmlns:p14="http://schemas.microsoft.com/office/powerpoint/2010/main" val="150488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4FBA7FE-F4B7-740D-F340-D6FACD079E6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3" b="62697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3D47C1F-F9D8-A6C2-076F-53506C6D2B86}"/>
              </a:ext>
            </a:extLst>
          </p:cNvPr>
          <p:cNvSpPr txBox="1"/>
          <p:nvPr/>
        </p:nvSpPr>
        <p:spPr>
          <a:xfrm>
            <a:off x="997457" y="5072373"/>
            <a:ext cx="98777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Playfair Display" pitchFamily="2" charset="77"/>
              </a:rPr>
              <a:t>nanu</a:t>
            </a:r>
            <a:r>
              <a:rPr lang="en-US" sz="2200" i="1" dirty="0">
                <a:latin typeface="Playfair Display" pitchFamily="2" charset="77"/>
              </a:rPr>
              <a:t> ca </a:t>
            </a:r>
            <a:r>
              <a:rPr lang="en-US" sz="2200" i="1" dirty="0" err="1">
                <a:latin typeface="Playfair Display" pitchFamily="2" charset="77"/>
              </a:rPr>
              <a:t>naiva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svata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utpannā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ityavadhāryamāṇe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parata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utpannā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ityaniṣṭaṃ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prāpnoti</a:t>
            </a:r>
            <a:r>
              <a:rPr lang="en-US" sz="2200" i="1" dirty="0">
                <a:latin typeface="Playfair Display" pitchFamily="2" charset="77"/>
              </a:rPr>
              <a:t> | </a:t>
            </a:r>
            <a:r>
              <a:rPr lang="en-US" sz="2200" i="1" dirty="0" err="1">
                <a:latin typeface="Playfair Display" pitchFamily="2" charset="77"/>
              </a:rPr>
              <a:t>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prāpnoti</a:t>
            </a:r>
            <a:r>
              <a:rPr lang="en-US" sz="2200" i="1" dirty="0">
                <a:latin typeface="Playfair Display" pitchFamily="2" charset="77"/>
              </a:rPr>
              <a:t>, </a:t>
            </a:r>
            <a:r>
              <a:rPr lang="en-US" sz="2200" i="1" dirty="0" err="1">
                <a:latin typeface="Playfair Display" pitchFamily="2" charset="77"/>
              </a:rPr>
              <a:t>prasajyapratiṣedhasya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vivakṣitatvāt</a:t>
            </a:r>
            <a:r>
              <a:rPr lang="en-US" sz="2200" i="1" dirty="0">
                <a:latin typeface="Playfair Display" pitchFamily="2" charset="77"/>
              </a:rPr>
              <a:t>, </a:t>
            </a:r>
            <a:r>
              <a:rPr lang="en-US" sz="2200" i="1" dirty="0" err="1">
                <a:latin typeface="Playfair Display" pitchFamily="2" charset="77"/>
              </a:rPr>
              <a:t>parato</a:t>
            </a:r>
            <a:r>
              <a:rPr lang="en-US" sz="2200" i="1" dirty="0">
                <a:latin typeface="Playfair Display" pitchFamily="2" charset="77"/>
              </a:rPr>
              <a:t> '</a:t>
            </a:r>
            <a:r>
              <a:rPr lang="en-US" sz="2200" i="1" dirty="0" err="1">
                <a:latin typeface="Playfair Display" pitchFamily="2" charset="77"/>
              </a:rPr>
              <a:t>pyutpādasya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pratiṣetsyamānatvāt</a:t>
            </a:r>
            <a:r>
              <a:rPr lang="en-US" sz="2200" i="1" dirty="0">
                <a:latin typeface="Playfair Display" pitchFamily="2" charset="77"/>
              </a:rPr>
              <a:t> | </a:t>
            </a:r>
            <a:r>
              <a:rPr lang="en-US" sz="2200" dirty="0">
                <a:latin typeface="Playfair Display" pitchFamily="2" charset="77"/>
              </a:rPr>
              <a:t>PP §21</a:t>
            </a:r>
            <a:r>
              <a:rPr lang="en-US" sz="2200" i="1" dirty="0">
                <a:latin typeface="Playfair Display" pitchFamily="2" charset="77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92FDF0-F1D0-9873-275F-D3F85F32ECD2}"/>
              </a:ext>
            </a:extLst>
          </p:cNvPr>
          <p:cNvSpPr txBox="1"/>
          <p:nvPr/>
        </p:nvSpPr>
        <p:spPr>
          <a:xfrm>
            <a:off x="609600" y="478488"/>
            <a:ext cx="5326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Candrakīrti</a:t>
            </a:r>
            <a:r>
              <a:rPr lang="en-US" sz="2800" dirty="0">
                <a:latin typeface="+mj-lt"/>
              </a:rPr>
              <a:t> (c. 600–c. 650 CE)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B93AF3-2883-36E1-3E9B-E1D42CB6EE53}"/>
              </a:ext>
            </a:extLst>
          </p:cNvPr>
          <p:cNvSpPr txBox="1"/>
          <p:nvPr/>
        </p:nvSpPr>
        <p:spPr>
          <a:xfrm>
            <a:off x="1418371" y="2017001"/>
            <a:ext cx="945685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[Opponent:] </a:t>
            </a:r>
            <a:r>
              <a:rPr lang="en-US" sz="2200" i="1" dirty="0">
                <a:latin typeface="Playfair Display" pitchFamily="2" charset="77"/>
              </a:rPr>
              <a:t>Well, even when you claim simpliciter that things do not arise from themselves, then that entails the unwanted consequence that they arise from something self. </a:t>
            </a:r>
            <a:r>
              <a:rPr lang="en-US" sz="2200" dirty="0">
                <a:latin typeface="Playfair Display" pitchFamily="2" charset="77"/>
              </a:rPr>
              <a:t>[Reply:] There is no such entailment, since a non-implicative negation (</a:t>
            </a:r>
            <a:r>
              <a:rPr lang="en-US" sz="2200" i="1" dirty="0" err="1">
                <a:latin typeface="Playfair Display" pitchFamily="2" charset="77"/>
              </a:rPr>
              <a:t>prasajya</a:t>
            </a:r>
            <a:r>
              <a:rPr lang="en-US" sz="2200" dirty="0">
                <a:latin typeface="Playfair Display" pitchFamily="2" charset="77"/>
              </a:rPr>
              <a:t>) is intended, given that arising from something else too will be negated.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1A6A72-BD63-5794-0F8D-62A22154C8FD}"/>
              </a:ext>
            </a:extLst>
          </p:cNvPr>
          <p:cNvSpPr txBox="1"/>
          <p:nvPr/>
        </p:nvSpPr>
        <p:spPr>
          <a:xfrm>
            <a:off x="783772" y="1293911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Rejection of First Corner Not Entailing the Second </a:t>
            </a:r>
          </a:p>
        </p:txBody>
      </p:sp>
    </p:spTree>
    <p:extLst>
      <p:ext uri="{BB962C8B-B14F-4D97-AF65-F5344CB8AC3E}">
        <p14:creationId xmlns:p14="http://schemas.microsoft.com/office/powerpoint/2010/main" val="23294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4FBA7FE-F4B7-740D-F340-D6FACD079E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rcRect l="-70" t="11970" r="70" b="58613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3D47C1F-F9D8-A6C2-076F-53506C6D2B86}"/>
              </a:ext>
            </a:extLst>
          </p:cNvPr>
          <p:cNvSpPr txBox="1"/>
          <p:nvPr/>
        </p:nvSpPr>
        <p:spPr>
          <a:xfrm>
            <a:off x="727022" y="4939847"/>
            <a:ext cx="9074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latin typeface="Playfair Display" pitchFamily="2" charset="77"/>
              </a:rPr>
              <a:t>syād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ubhābhyāṃ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kṛtaṃ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duḥkhaṃ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syād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ekaikakṛtaṃ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yadi</a:t>
            </a:r>
            <a:r>
              <a:rPr lang="en-US" i="1" dirty="0">
                <a:latin typeface="Playfair Display" pitchFamily="2" charset="77"/>
              </a:rPr>
              <a:t> |</a:t>
            </a:r>
          </a:p>
          <a:p>
            <a:r>
              <a:rPr lang="en-US" i="1" dirty="0" err="1">
                <a:latin typeface="Playfair Display" pitchFamily="2" charset="77"/>
              </a:rPr>
              <a:t>parākārāsvayaṃkāraṃ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duḥkham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ahetukaṃ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kutaḥ</a:t>
            </a:r>
            <a:r>
              <a:rPr lang="en-US" i="1" dirty="0">
                <a:latin typeface="Playfair Display" pitchFamily="2" charset="77"/>
              </a:rPr>
              <a:t> || </a:t>
            </a:r>
            <a:r>
              <a:rPr lang="en-US" dirty="0">
                <a:latin typeface="Playfair Display" pitchFamily="2" charset="77"/>
              </a:rPr>
              <a:t>MMK 12.9 </a:t>
            </a:r>
            <a:endParaRPr lang="en-US" i="1" dirty="0">
              <a:latin typeface="Playfair Display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92FDF0-F1D0-9873-275F-D3F85F32ECD2}"/>
              </a:ext>
            </a:extLst>
          </p:cNvPr>
          <p:cNvSpPr txBox="1"/>
          <p:nvPr/>
        </p:nvSpPr>
        <p:spPr>
          <a:xfrm>
            <a:off x="609600" y="478488"/>
            <a:ext cx="7489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Nāgārjuna</a:t>
            </a:r>
            <a:r>
              <a:rPr lang="en-US" sz="2800" dirty="0">
                <a:latin typeface="+mj-lt"/>
              </a:rPr>
              <a:t> (c. 150–c. 250 CE)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B93AF3-2883-36E1-3E9B-E1D42CB6EE53}"/>
              </a:ext>
            </a:extLst>
          </p:cNvPr>
          <p:cNvSpPr txBox="1"/>
          <p:nvPr/>
        </p:nvSpPr>
        <p:spPr>
          <a:xfrm>
            <a:off x="1467282" y="2123814"/>
            <a:ext cx="92413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If suffering could be caused by either [itself or something else individually], then it could be caused by both. Suffering is not caused by something other, but nor from itself. But then how can it be causeless?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EB190B-6ECB-1876-28CA-3C078C67AF28}"/>
              </a:ext>
            </a:extLst>
          </p:cNvPr>
          <p:cNvSpPr txBox="1"/>
          <p:nvPr/>
        </p:nvSpPr>
        <p:spPr>
          <a:xfrm>
            <a:off x="759502" y="1386427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The Third Corner as a Composite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5A2579-1666-7329-E31D-26233A8C1A7C}"/>
              </a:ext>
            </a:extLst>
          </p:cNvPr>
          <p:cNvSpPr txBox="1"/>
          <p:nvPr/>
        </p:nvSpPr>
        <p:spPr>
          <a:xfrm>
            <a:off x="759502" y="3538311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The Third Corner Represents the Jaina View (</a:t>
            </a:r>
            <a:r>
              <a:rPr lang="en-US" sz="2200" dirty="0" err="1">
                <a:latin typeface="Playfair Display" pitchFamily="2" charset="77"/>
              </a:rPr>
              <a:t>Candrakīrti</a:t>
            </a:r>
            <a:r>
              <a:rPr lang="en-US" sz="2200" dirty="0">
                <a:latin typeface="Playfair Display" pitchFamily="2" charset="77"/>
              </a:rPr>
              <a:t>)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654AD9-0ED3-C9F1-C96A-E43B280710A2}"/>
              </a:ext>
            </a:extLst>
          </p:cNvPr>
          <p:cNvSpPr txBox="1"/>
          <p:nvPr/>
        </p:nvSpPr>
        <p:spPr>
          <a:xfrm>
            <a:off x="727022" y="5696674"/>
            <a:ext cx="7502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Playfair Display" pitchFamily="2" charset="77"/>
              </a:rPr>
              <a:t>de la </a:t>
            </a:r>
            <a:r>
              <a:rPr lang="en-US" i="1" dirty="0" err="1">
                <a:latin typeface="Playfair Display" pitchFamily="2" charset="77"/>
              </a:rPr>
              <a:t>tshig</a:t>
            </a:r>
            <a:r>
              <a:rPr lang="en-US" i="1" dirty="0">
                <a:latin typeface="Playfair Display" pitchFamily="2" charset="77"/>
              </a:rPr>
              <a:t> gal </a:t>
            </a:r>
            <a:r>
              <a:rPr lang="en-US" i="1" dirty="0" err="1">
                <a:latin typeface="Playfair Display" pitchFamily="2" charset="77"/>
              </a:rPr>
              <a:t>gnyis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su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smra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ba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rnams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ni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skye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ba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bdag</a:t>
            </a:r>
            <a:r>
              <a:rPr lang="en-US" i="1" dirty="0">
                <a:latin typeface="Playfair Display" pitchFamily="2" charset="77"/>
              </a:rPr>
              <a:t> las </a:t>
            </a:r>
            <a:r>
              <a:rPr lang="en-US" i="1" dirty="0" err="1">
                <a:latin typeface="Playfair Display" pitchFamily="2" charset="77"/>
              </a:rPr>
              <a:t>kyang</a:t>
            </a:r>
            <a:r>
              <a:rPr lang="en-US" i="1" dirty="0">
                <a:latin typeface="Playfair Display" pitchFamily="2" charset="77"/>
              </a:rPr>
              <a:t> '</a:t>
            </a:r>
            <a:r>
              <a:rPr lang="en-US" i="1" dirty="0" err="1">
                <a:latin typeface="Playfair Display" pitchFamily="2" charset="77"/>
              </a:rPr>
              <a:t>gyur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zhing</a:t>
            </a:r>
            <a:r>
              <a:rPr lang="en-US" i="1" dirty="0">
                <a:latin typeface="Playfair Display" pitchFamily="2" charset="77"/>
              </a:rPr>
              <a:t> </a:t>
            </a:r>
            <a:r>
              <a:rPr lang="en-US" i="1" dirty="0" err="1">
                <a:latin typeface="Playfair Display" pitchFamily="2" charset="77"/>
              </a:rPr>
              <a:t>gzhan</a:t>
            </a:r>
            <a:r>
              <a:rPr lang="en-US" i="1" dirty="0">
                <a:latin typeface="Playfair Display" pitchFamily="2" charset="77"/>
              </a:rPr>
              <a:t> las </a:t>
            </a:r>
            <a:r>
              <a:rPr lang="en-US" i="1" dirty="0" err="1">
                <a:latin typeface="Playfair Display" pitchFamily="2" charset="77"/>
              </a:rPr>
              <a:t>kyang</a:t>
            </a:r>
            <a:r>
              <a:rPr lang="en-US" i="1" dirty="0">
                <a:latin typeface="Playfair Display" pitchFamily="2" charset="77"/>
              </a:rPr>
              <a:t> '</a:t>
            </a:r>
            <a:r>
              <a:rPr lang="en-US" i="1" dirty="0" err="1">
                <a:latin typeface="Playfair Display" pitchFamily="2" charset="77"/>
              </a:rPr>
              <a:t>gyur</a:t>
            </a:r>
            <a:r>
              <a:rPr lang="en-US" i="1" dirty="0">
                <a:latin typeface="Playfair Display" pitchFamily="2" charset="77"/>
              </a:rPr>
              <a:t> bas </a:t>
            </a:r>
            <a:r>
              <a:rPr lang="en-US" i="1" dirty="0" err="1">
                <a:latin typeface="Playfair Display" pitchFamily="2" charset="77"/>
              </a:rPr>
              <a:t>gnyi</a:t>
            </a:r>
            <a:r>
              <a:rPr lang="en-US" i="1" dirty="0">
                <a:latin typeface="Playfair Display" pitchFamily="2" charset="77"/>
              </a:rPr>
              <a:t> ga las </a:t>
            </a:r>
            <a:r>
              <a:rPr lang="en-US" i="1" dirty="0" err="1">
                <a:latin typeface="Playfair Display" pitchFamily="2" charset="77"/>
              </a:rPr>
              <a:t>skye</a:t>
            </a:r>
            <a:r>
              <a:rPr lang="en-US" i="1" dirty="0">
                <a:latin typeface="Playfair Display" pitchFamily="2" charset="77"/>
              </a:rPr>
              <a:t> bar sems so | </a:t>
            </a:r>
            <a:r>
              <a:rPr lang="en-US" dirty="0">
                <a:latin typeface="Playfair Display" pitchFamily="2" charset="77"/>
              </a:rPr>
              <a:t>MABh f. 283a.4-5</a:t>
            </a:r>
          </a:p>
        </p:txBody>
      </p:sp>
    </p:spTree>
    <p:extLst>
      <p:ext uri="{BB962C8B-B14F-4D97-AF65-F5344CB8AC3E}">
        <p14:creationId xmlns:p14="http://schemas.microsoft.com/office/powerpoint/2010/main" val="114785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4FBA7FE-F4B7-740D-F340-D6FACD079E6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4000"/>
          </a:blip>
          <a:srcRect l="-70" t="11970" r="70" b="58613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3D47C1F-F9D8-A6C2-076F-53506C6D2B86}"/>
              </a:ext>
            </a:extLst>
          </p:cNvPr>
          <p:cNvSpPr txBox="1"/>
          <p:nvPr/>
        </p:nvSpPr>
        <p:spPr>
          <a:xfrm>
            <a:off x="513348" y="5069501"/>
            <a:ext cx="70424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Playfair Display" pitchFamily="2" charset="77"/>
              </a:rPr>
              <a:t>sasvabhāvam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etad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vākyaṃ</a:t>
            </a:r>
            <a:r>
              <a:rPr lang="en-US" sz="2200" i="1" dirty="0">
                <a:latin typeface="Playfair Display" pitchFamily="2" charset="77"/>
              </a:rPr>
              <a:t> | </a:t>
            </a:r>
            <a:r>
              <a:rPr lang="en-US" sz="2200" i="1" dirty="0" err="1">
                <a:latin typeface="Playfair Display" pitchFamily="2" charset="77"/>
              </a:rPr>
              <a:t>sasvabhāvatvāc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cāśūnyaṃ</a:t>
            </a:r>
            <a:r>
              <a:rPr lang="en-US" sz="2200" i="1" dirty="0">
                <a:latin typeface="Playfair Display" pitchFamily="2" charset="77"/>
              </a:rPr>
              <a:t> | </a:t>
            </a:r>
            <a:r>
              <a:rPr lang="en-US" sz="2200" i="1" dirty="0" err="1">
                <a:latin typeface="Playfair Display" pitchFamily="2" charset="77"/>
              </a:rPr>
              <a:t>tasmād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anena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sarvabhāvasvabhāvaḥ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pratiṣiddhaḥ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sarvabhāvasvabhāvo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vinivarta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iti</a:t>
            </a:r>
            <a:r>
              <a:rPr lang="en-US" sz="2200" i="1" dirty="0">
                <a:latin typeface="Playfair Display" pitchFamily="2" charset="77"/>
              </a:rPr>
              <a:t> || </a:t>
            </a:r>
            <a:r>
              <a:rPr lang="en-US" sz="2200" dirty="0">
                <a:latin typeface="Playfair Display" pitchFamily="2" charset="77"/>
              </a:rPr>
              <a:t>VV p. 11.11–13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B5A38F-DF8D-C36D-6466-ACB6BCF33976}"/>
              </a:ext>
            </a:extLst>
          </p:cNvPr>
          <p:cNvSpPr txBox="1"/>
          <p:nvPr/>
        </p:nvSpPr>
        <p:spPr>
          <a:xfrm>
            <a:off x="1065998" y="1822023"/>
            <a:ext cx="94568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You might say, “My statement has a nature (</a:t>
            </a:r>
            <a:r>
              <a:rPr lang="en-US" sz="2200" i="1" dirty="0" err="1">
                <a:latin typeface="Playfair Display" pitchFamily="2" charset="77"/>
              </a:rPr>
              <a:t>sasvabhāva</a:t>
            </a:r>
            <a:r>
              <a:rPr lang="en-US" sz="2200" dirty="0">
                <a:latin typeface="Playfair Display" pitchFamily="2" charset="77"/>
              </a:rPr>
              <a:t>), and by virtue of having that nature, it itself </a:t>
            </a:r>
            <a:r>
              <a:rPr lang="en-US" sz="2200" i="1" dirty="0">
                <a:latin typeface="Playfair Display" pitchFamily="2" charset="77"/>
              </a:rPr>
              <a:t>not </a:t>
            </a:r>
            <a:r>
              <a:rPr lang="en-US" sz="2200" dirty="0">
                <a:latin typeface="Playfair Display" pitchFamily="2" charset="77"/>
              </a:rPr>
              <a:t>empty. Thus, by that statement, we mean the negation of the nature of all things.”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B9EF5B-EBD5-8FAC-E9D4-433E8D711A66}"/>
              </a:ext>
            </a:extLst>
          </p:cNvPr>
          <p:cNvSpPr txBox="1"/>
          <p:nvPr/>
        </p:nvSpPr>
        <p:spPr>
          <a:xfrm>
            <a:off x="1065998" y="3767138"/>
            <a:ext cx="98922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An utterance with no nature (</a:t>
            </a:r>
            <a:r>
              <a:rPr lang="en-US" sz="2200" i="1" dirty="0" err="1">
                <a:latin typeface="Playfair Display" pitchFamily="2" charset="77"/>
              </a:rPr>
              <a:t>asvabhāva</a:t>
            </a:r>
            <a:r>
              <a:rPr lang="en-US" sz="2200" dirty="0">
                <a:latin typeface="Playfair Display" pitchFamily="2" charset="77"/>
              </a:rPr>
              <a:t>) is not enough to refute natures.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2FDA23-0E85-27C6-D3D2-EF5F29EF1372}"/>
              </a:ext>
            </a:extLst>
          </p:cNvPr>
          <p:cNvSpPr txBox="1"/>
          <p:nvPr/>
        </p:nvSpPr>
        <p:spPr>
          <a:xfrm>
            <a:off x="7914831" y="5069501"/>
            <a:ext cx="37638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Playfair Display" pitchFamily="2" charset="77"/>
              </a:rPr>
              <a:t>tvadvacanam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asvabhāvaṃ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nivartayituṃ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svabhāvam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alam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iti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i="1" dirty="0"/>
              <a:t>|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dirty="0">
                <a:latin typeface="Playfair Display" pitchFamily="2" charset="77"/>
              </a:rPr>
              <a:t>VV 1bc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92FDF0-F1D0-9873-275F-D3F85F32ECD2}"/>
              </a:ext>
            </a:extLst>
          </p:cNvPr>
          <p:cNvSpPr txBox="1"/>
          <p:nvPr/>
        </p:nvSpPr>
        <p:spPr>
          <a:xfrm>
            <a:off x="609600" y="478488"/>
            <a:ext cx="2888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Nyāya</a:t>
            </a:r>
            <a:r>
              <a:rPr lang="en-US" sz="2800" dirty="0">
                <a:latin typeface="+mj-lt"/>
              </a:rPr>
              <a:t> Opponent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B93AF3-2883-36E1-3E9B-E1D42CB6EE53}"/>
              </a:ext>
            </a:extLst>
          </p:cNvPr>
          <p:cNvSpPr txBox="1"/>
          <p:nvPr/>
        </p:nvSpPr>
        <p:spPr>
          <a:xfrm>
            <a:off x="609600" y="1263361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Self-Contradictory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B446C-762F-877C-9ECD-4222F46DF616}"/>
              </a:ext>
            </a:extLst>
          </p:cNvPr>
          <p:cNvSpPr txBox="1"/>
          <p:nvPr/>
        </p:nvSpPr>
        <p:spPr>
          <a:xfrm>
            <a:off x="609600" y="3191672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Insufficiency</a:t>
            </a:r>
          </a:p>
        </p:txBody>
      </p:sp>
    </p:spTree>
    <p:extLst>
      <p:ext uri="{BB962C8B-B14F-4D97-AF65-F5344CB8AC3E}">
        <p14:creationId xmlns:p14="http://schemas.microsoft.com/office/powerpoint/2010/main" val="169942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4FBA7FE-F4B7-740D-F340-D6FACD079E6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4000"/>
          </a:blip>
          <a:srcRect l="-70" t="11970" r="70" b="58613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3D47C1F-F9D8-A6C2-076F-53506C6D2B86}"/>
              </a:ext>
            </a:extLst>
          </p:cNvPr>
          <p:cNvSpPr txBox="1"/>
          <p:nvPr/>
        </p:nvSpPr>
        <p:spPr>
          <a:xfrm>
            <a:off x="1196628" y="5239657"/>
            <a:ext cx="79909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Playfair Display" pitchFamily="2" charset="77"/>
              </a:rPr>
              <a:t>yadi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kā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cana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pratijñā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syān</a:t>
            </a:r>
            <a:r>
              <a:rPr lang="en-US" sz="2200" i="1" dirty="0">
                <a:latin typeface="Playfair Display" pitchFamily="2" charset="77"/>
              </a:rPr>
              <a:t> me tat </a:t>
            </a:r>
            <a:r>
              <a:rPr lang="en-US" sz="2200" i="1" dirty="0" err="1">
                <a:latin typeface="Playfair Display" pitchFamily="2" charset="77"/>
              </a:rPr>
              <a:t>eṣa</a:t>
            </a:r>
            <a:r>
              <a:rPr lang="en-US" sz="2200" i="1" dirty="0">
                <a:latin typeface="Playfair Display" pitchFamily="2" charset="77"/>
              </a:rPr>
              <a:t> me </a:t>
            </a:r>
            <a:r>
              <a:rPr lang="en-US" sz="2200" i="1" dirty="0" err="1">
                <a:latin typeface="Playfair Display" pitchFamily="2" charset="77"/>
              </a:rPr>
              <a:t>bhaved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doṣaḥ</a:t>
            </a:r>
            <a:r>
              <a:rPr lang="en-US" sz="2200" i="1" dirty="0">
                <a:latin typeface="Playfair Display" pitchFamily="2" charset="77"/>
              </a:rPr>
              <a:t> |</a:t>
            </a:r>
          </a:p>
          <a:p>
            <a:r>
              <a:rPr lang="en-US" sz="2200" i="1" dirty="0" err="1">
                <a:latin typeface="Playfair Display" pitchFamily="2" charset="77"/>
              </a:rPr>
              <a:t>nāsti</a:t>
            </a:r>
            <a:r>
              <a:rPr lang="en-US" sz="2200" i="1" dirty="0">
                <a:latin typeface="Playfair Display" pitchFamily="2" charset="77"/>
              </a:rPr>
              <a:t> ca mama </a:t>
            </a:r>
            <a:r>
              <a:rPr lang="en-US" sz="2200" i="1" dirty="0" err="1">
                <a:latin typeface="Playfair Display" pitchFamily="2" charset="77"/>
              </a:rPr>
              <a:t>pratijñā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tasmān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naivāsti</a:t>
            </a:r>
            <a:r>
              <a:rPr lang="en-US" sz="2200" i="1" dirty="0">
                <a:latin typeface="Playfair Display" pitchFamily="2" charset="77"/>
              </a:rPr>
              <a:t> me </a:t>
            </a:r>
            <a:r>
              <a:rPr lang="en-US" sz="2200" i="1" dirty="0" err="1">
                <a:latin typeface="Playfair Display" pitchFamily="2" charset="77"/>
              </a:rPr>
              <a:t>doṣaḥ</a:t>
            </a:r>
            <a:r>
              <a:rPr lang="en-US" sz="2200" i="1" dirty="0">
                <a:latin typeface="Playfair Display" pitchFamily="2" charset="77"/>
              </a:rPr>
              <a:t> || </a:t>
            </a:r>
            <a:r>
              <a:rPr lang="en-US" sz="2200" dirty="0">
                <a:latin typeface="Playfair Display" pitchFamily="2" charset="77"/>
              </a:rPr>
              <a:t>VV 29</a:t>
            </a:r>
            <a:endParaRPr lang="en-US" sz="2200" i="1" dirty="0">
              <a:latin typeface="Playfair Display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B5A38F-DF8D-C36D-6466-ACB6BCF33976}"/>
              </a:ext>
            </a:extLst>
          </p:cNvPr>
          <p:cNvSpPr txBox="1"/>
          <p:nvPr/>
        </p:nvSpPr>
        <p:spPr>
          <a:xfrm>
            <a:off x="1534485" y="1896292"/>
            <a:ext cx="91230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Playfair Display" pitchFamily="2" charset="77"/>
              </a:rPr>
              <a:t>If I had any thesis at all, then [given that that thesis would establish characteristics (</a:t>
            </a:r>
            <a:r>
              <a:rPr lang="en-US" sz="2400" i="1" dirty="0" err="1">
                <a:latin typeface="Playfair Display" pitchFamily="2" charset="77"/>
              </a:rPr>
              <a:t>pratijñālakṣaṇaprāptatvāt</a:t>
            </a:r>
            <a:r>
              <a:rPr lang="en-US" sz="2400" dirty="0">
                <a:latin typeface="Playfair Display" pitchFamily="2" charset="77"/>
              </a:rPr>
              <a:t>)]  I would indeed have the problem you articulated earlier. But as it is, I have no thesis at all.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0654AB-8C6E-2A14-B6AB-FF4DFC764035}"/>
              </a:ext>
            </a:extLst>
          </p:cNvPr>
          <p:cNvSpPr txBox="1"/>
          <p:nvPr/>
        </p:nvSpPr>
        <p:spPr>
          <a:xfrm>
            <a:off x="609600" y="587292"/>
            <a:ext cx="3889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Nāgārjuna’s</a:t>
            </a:r>
            <a:r>
              <a:rPr lang="en-US" sz="2800" dirty="0">
                <a:latin typeface="+mj-lt"/>
              </a:rPr>
              <a:t> Reply</a:t>
            </a:r>
          </a:p>
        </p:txBody>
      </p:sp>
    </p:spTree>
    <p:extLst>
      <p:ext uri="{BB962C8B-B14F-4D97-AF65-F5344CB8AC3E}">
        <p14:creationId xmlns:p14="http://schemas.microsoft.com/office/powerpoint/2010/main" val="384392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4FBA7FE-F4B7-740D-F340-D6FACD079E6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4000"/>
          </a:blip>
          <a:srcRect l="-70" t="11970" r="70" b="58613"/>
          <a:stretch>
            <a:fillRect/>
          </a:stretch>
        </p:blipFill>
        <p:spPr>
          <a:xfrm>
            <a:off x="361256" y="391885"/>
            <a:ext cx="11453373" cy="420914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3D47C1F-F9D8-A6C2-076F-53506C6D2B86}"/>
              </a:ext>
            </a:extLst>
          </p:cNvPr>
          <p:cNvSpPr txBox="1"/>
          <p:nvPr/>
        </p:nvSpPr>
        <p:spPr>
          <a:xfrm>
            <a:off x="798286" y="5292197"/>
            <a:ext cx="97935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Playfair Display" pitchFamily="2" charset="77"/>
              </a:rPr>
              <a:t>śūnyam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iti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vaktavyam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aśūnyam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iti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vā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bhavet</a:t>
            </a:r>
            <a:r>
              <a:rPr lang="en-US" sz="2200" i="1" dirty="0">
                <a:latin typeface="Playfair Display" pitchFamily="2" charset="77"/>
              </a:rPr>
              <a:t> |</a:t>
            </a:r>
          </a:p>
          <a:p>
            <a:r>
              <a:rPr lang="en-US" sz="2200" i="1" dirty="0" err="1">
                <a:latin typeface="Playfair Display" pitchFamily="2" charset="77"/>
              </a:rPr>
              <a:t>ubhayaṃ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nobhayaṃ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ceti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prajñaptyarthaṃ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tu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kathyate</a:t>
            </a:r>
            <a:r>
              <a:rPr lang="en-US" sz="2200" i="1" dirty="0">
                <a:latin typeface="Playfair Display" pitchFamily="2" charset="77"/>
              </a:rPr>
              <a:t> || </a:t>
            </a:r>
            <a:r>
              <a:rPr lang="en-US" sz="2200" dirty="0">
                <a:latin typeface="Playfair Display" pitchFamily="2" charset="77"/>
              </a:rPr>
              <a:t>MMK 22.11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92FDF0-F1D0-9873-275F-D3F85F32ECD2}"/>
              </a:ext>
            </a:extLst>
          </p:cNvPr>
          <p:cNvSpPr txBox="1"/>
          <p:nvPr/>
        </p:nvSpPr>
        <p:spPr>
          <a:xfrm>
            <a:off x="609600" y="478488"/>
            <a:ext cx="7489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Nāgārjuna</a:t>
            </a:r>
            <a:r>
              <a:rPr lang="en-US" sz="2800" dirty="0">
                <a:latin typeface="+mj-lt"/>
              </a:rPr>
              <a:t> (c. 150–c. 250 CE)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B93AF3-2883-36E1-3E9B-E1D42CB6EE53}"/>
              </a:ext>
            </a:extLst>
          </p:cNvPr>
          <p:cNvSpPr txBox="1"/>
          <p:nvPr/>
        </p:nvSpPr>
        <p:spPr>
          <a:xfrm>
            <a:off x="1326747" y="2416648"/>
            <a:ext cx="9750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“Empty” should not be asserted. “Nonempty” should not be asserted.</a:t>
            </a:r>
          </a:p>
          <a:p>
            <a:r>
              <a:rPr lang="en-US" sz="2200" dirty="0">
                <a:latin typeface="Playfair Display" pitchFamily="2" charset="77"/>
              </a:rPr>
              <a:t>Neither both nor neither should be asserted. These are used provisionally.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88B942-B7D7-6085-D7BF-3C7DD2F1F463}"/>
              </a:ext>
            </a:extLst>
          </p:cNvPr>
          <p:cNvSpPr txBox="1"/>
          <p:nvPr/>
        </p:nvSpPr>
        <p:spPr>
          <a:xfrm>
            <a:off x="798286" y="1248923"/>
            <a:ext cx="9456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Playfair Display" pitchFamily="2" charset="77"/>
              </a:rPr>
              <a:t>Unsayability (</a:t>
            </a:r>
            <a:r>
              <a:rPr lang="en-US" sz="2200" i="1" dirty="0" err="1">
                <a:latin typeface="Playfair Display" pitchFamily="2" charset="77"/>
              </a:rPr>
              <a:t>na</a:t>
            </a:r>
            <a:r>
              <a:rPr lang="en-US" sz="2200" i="1" dirty="0">
                <a:latin typeface="Playfair Display" pitchFamily="2" charset="77"/>
              </a:rPr>
              <a:t> </a:t>
            </a:r>
            <a:r>
              <a:rPr lang="en-US" sz="2200" i="1" dirty="0" err="1">
                <a:latin typeface="Playfair Display" pitchFamily="2" charset="77"/>
              </a:rPr>
              <a:t>vaktavyam</a:t>
            </a:r>
            <a:r>
              <a:rPr lang="en-US" sz="2200" dirty="0">
                <a:latin typeface="Playfair Display" pitchFamily="2" charset="7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1064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lassical academia">
  <a:themeElements>
    <a:clrScheme name="Classical Academia">
      <a:dk1>
        <a:srgbClr val="47292D"/>
      </a:dk1>
      <a:lt1>
        <a:srgbClr val="DFD1C2"/>
      </a:lt1>
      <a:dk2>
        <a:srgbClr val="000000"/>
      </a:dk2>
      <a:lt2>
        <a:srgbClr val="FEFFFF"/>
      </a:lt2>
      <a:accent1>
        <a:srgbClr val="223343"/>
      </a:accent1>
      <a:accent2>
        <a:srgbClr val="5E332F"/>
      </a:accent2>
      <a:accent3>
        <a:srgbClr val="8194A8"/>
      </a:accent3>
      <a:accent4>
        <a:srgbClr val="621E13"/>
      </a:accent4>
      <a:accent5>
        <a:srgbClr val="5F7653"/>
      </a:accent5>
      <a:accent6>
        <a:srgbClr val="B5A093"/>
      </a:accent6>
      <a:hlink>
        <a:srgbClr val="B75A48"/>
      </a:hlink>
      <a:folHlink>
        <a:srgbClr val="0089A1"/>
      </a:folHlink>
    </a:clrScheme>
    <a:fontScheme name="Custom 10">
      <a:majorFont>
        <a:latin typeface="Playfair Displ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al academia_Copilot Layouts_win32_EF_v9" id="{3BB5C372-D498-4A01-A843-C767419E0779}" vid="{BC5E8C9F-4F06-4C16-ABEB-D596FCDF26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185BFC-6E97-4C88-9034-F2A7ED1C005E}">
  <ds:schemaRefs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71af3243-3dd4-4a8d-8c0d-dd76da1f02a5"/>
    <ds:schemaRef ds:uri="230e9df3-be65-4c73-a93b-d1236ebd677e"/>
    <ds:schemaRef ds:uri="16c05727-aa75-4e4a-9b5f-8a80a1165891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81A4212-02C6-475D-B332-DC5017D045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BAF2CE-2C32-498E-B467-6C60C3767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Classical academia</Template>
  <TotalTime>986</TotalTime>
  <Words>2031</Words>
  <Application>Microsoft Office PowerPoint</Application>
  <PresentationFormat>Pantalla panoràmica</PresentationFormat>
  <Paragraphs>180</Paragraphs>
  <Slides>23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23</vt:i4>
      </vt:variant>
    </vt:vector>
  </HeadingPairs>
  <TitlesOfParts>
    <vt:vector size="24" baseType="lpstr">
      <vt:lpstr>Classical academia</vt:lpstr>
      <vt:lpstr>Buddhist and Jaina Logics, Friends or Foes? </vt:lpstr>
      <vt:lpstr>Agenda</vt:lpstr>
      <vt:lpstr>Presentació del PowerPoint</vt:lpstr>
      <vt:lpstr>The Four Corners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The Seven Modes</vt:lpstr>
      <vt:lpstr>Presentació del PowerPoint</vt:lpstr>
      <vt:lpstr>Presentació del PowerPoint</vt:lpstr>
      <vt:lpstr>Presentació del PowerPoint</vt:lpstr>
      <vt:lpstr>Formalizing Nāgārjuna</vt:lpstr>
      <vt:lpstr>Relations to Malliṣeṇa</vt:lpstr>
      <vt:lpstr>An Attempt at Formalization</vt:lpstr>
      <vt:lpstr>An Attempt at Formalization</vt:lpstr>
      <vt:lpstr>An Attempt at Formalization</vt:lpstr>
      <vt:lpstr>Formalizing Nāgārjuna</vt:lpstr>
      <vt:lpstr>Relations to Malliṣeṇa</vt:lpstr>
      <vt:lpstr>Problems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Forman, Jed</dc:creator>
  <cp:lastModifiedBy>Forman, Jed</cp:lastModifiedBy>
  <cp:revision>31</cp:revision>
  <dcterms:created xsi:type="dcterms:W3CDTF">2026-07-12T12:32:29Z</dcterms:created>
  <dcterms:modified xsi:type="dcterms:W3CDTF">2026-07-15T10:56:32Z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